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8"/>
  </p:notesMasterIdLst>
  <p:sldIdLst>
    <p:sldId id="256" r:id="rId2"/>
    <p:sldId id="258" r:id="rId3"/>
    <p:sldId id="260" r:id="rId4"/>
    <p:sldId id="259" r:id="rId5"/>
    <p:sldId id="266" r:id="rId6"/>
    <p:sldId id="267" r:id="rId7"/>
    <p:sldId id="268" r:id="rId8"/>
    <p:sldId id="271" r:id="rId9"/>
    <p:sldId id="269" r:id="rId10"/>
    <p:sldId id="270" r:id="rId11"/>
    <p:sldId id="272" r:id="rId12"/>
    <p:sldId id="273" r:id="rId13"/>
    <p:sldId id="274" r:id="rId14"/>
    <p:sldId id="275" r:id="rId15"/>
    <p:sldId id="322" r:id="rId16"/>
    <p:sldId id="340" r:id="rId17"/>
    <p:sldId id="276" r:id="rId18"/>
    <p:sldId id="277" r:id="rId19"/>
    <p:sldId id="278" r:id="rId20"/>
    <p:sldId id="279" r:id="rId21"/>
    <p:sldId id="282" r:id="rId22"/>
    <p:sldId id="283" r:id="rId23"/>
    <p:sldId id="284" r:id="rId24"/>
    <p:sldId id="285" r:id="rId25"/>
    <p:sldId id="286" r:id="rId26"/>
    <p:sldId id="287" r:id="rId27"/>
    <p:sldId id="288" r:id="rId28"/>
    <p:sldId id="289" r:id="rId29"/>
    <p:sldId id="298" r:id="rId30"/>
    <p:sldId id="301" r:id="rId31"/>
    <p:sldId id="290" r:id="rId32"/>
    <p:sldId id="291" r:id="rId33"/>
    <p:sldId id="292" r:id="rId34"/>
    <p:sldId id="293" r:id="rId35"/>
    <p:sldId id="262" r:id="rId36"/>
    <p:sldId id="264" r:id="rId37"/>
    <p:sldId id="324" r:id="rId38"/>
    <p:sldId id="343" r:id="rId39"/>
    <p:sldId id="311" r:id="rId40"/>
    <p:sldId id="304" r:id="rId41"/>
    <p:sldId id="316" r:id="rId42"/>
    <p:sldId id="344" r:id="rId43"/>
    <p:sldId id="345" r:id="rId44"/>
    <p:sldId id="346" r:id="rId45"/>
    <p:sldId id="326" r:id="rId46"/>
    <p:sldId id="34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7CE36-E734-410E-AE03-7BDFD8C5AA6E}"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CA0C7047-C307-470C-8F54-7FE53F101296}">
      <dgm:prSet/>
      <dgm:spPr/>
      <dgm:t>
        <a:bodyPr/>
        <a:lstStyle/>
        <a:p>
          <a:r>
            <a:rPr lang="en-US"/>
            <a:t>Acts 15:2 	Antioch</a:t>
          </a:r>
        </a:p>
      </dgm:t>
    </dgm:pt>
    <dgm:pt modelId="{3C621689-0858-4FE7-AC37-023D58A72558}" type="parTrans" cxnId="{673BCDBA-90B0-443C-AD5F-C23FE50CBB3F}">
      <dgm:prSet/>
      <dgm:spPr/>
      <dgm:t>
        <a:bodyPr/>
        <a:lstStyle/>
        <a:p>
          <a:endParaRPr lang="en-US"/>
        </a:p>
      </dgm:t>
    </dgm:pt>
    <dgm:pt modelId="{7D446E4A-473B-4ADC-8D38-D459B32C8AC6}" type="sibTrans" cxnId="{673BCDBA-90B0-443C-AD5F-C23FE50CBB3F}">
      <dgm:prSet/>
      <dgm:spPr/>
      <dgm:t>
        <a:bodyPr/>
        <a:lstStyle/>
        <a:p>
          <a:endParaRPr lang="en-US"/>
        </a:p>
      </dgm:t>
    </dgm:pt>
    <dgm:pt modelId="{19A4C713-D37B-4850-9CAB-786064F8DEAE}">
      <dgm:prSet/>
      <dgm:spPr/>
      <dgm:t>
        <a:bodyPr/>
        <a:lstStyle/>
        <a:p>
          <a:r>
            <a:rPr lang="en-US"/>
            <a:t>Debate (Zeteseoos) – Search, questioning, and controversy.</a:t>
          </a:r>
        </a:p>
      </dgm:t>
    </dgm:pt>
    <dgm:pt modelId="{5A330F05-17B4-4238-B308-B48F3ED4AD6E}" type="parTrans" cxnId="{AE54BC09-2E22-4F29-A315-A537CF4973AB}">
      <dgm:prSet/>
      <dgm:spPr/>
      <dgm:t>
        <a:bodyPr/>
        <a:lstStyle/>
        <a:p>
          <a:endParaRPr lang="en-US"/>
        </a:p>
      </dgm:t>
    </dgm:pt>
    <dgm:pt modelId="{41211CE7-9A62-42AF-814C-F517FDB7CE26}" type="sibTrans" cxnId="{AE54BC09-2E22-4F29-A315-A537CF4973AB}">
      <dgm:prSet/>
      <dgm:spPr/>
      <dgm:t>
        <a:bodyPr/>
        <a:lstStyle/>
        <a:p>
          <a:endParaRPr lang="en-US"/>
        </a:p>
      </dgm:t>
    </dgm:pt>
    <dgm:pt modelId="{4A61088F-9B12-4D4B-872B-DCF295DB7BC6}">
      <dgm:prSet/>
      <dgm:spPr/>
      <dgm:t>
        <a:bodyPr/>
        <a:lstStyle/>
        <a:p>
          <a:r>
            <a:rPr lang="en-US"/>
            <a:t>Dissension (Histemi) – To make a stand, to set. </a:t>
          </a:r>
        </a:p>
      </dgm:t>
    </dgm:pt>
    <dgm:pt modelId="{32F4A484-264F-42B9-9BD5-659502E351EA}" type="parTrans" cxnId="{D0E3FDA9-AC65-47C8-B60C-0043AFE56F73}">
      <dgm:prSet/>
      <dgm:spPr/>
      <dgm:t>
        <a:bodyPr/>
        <a:lstStyle/>
        <a:p>
          <a:endParaRPr lang="en-US"/>
        </a:p>
      </dgm:t>
    </dgm:pt>
    <dgm:pt modelId="{14DD53AC-0A14-46BE-86FD-6B4C42BC1CC6}" type="sibTrans" cxnId="{D0E3FDA9-AC65-47C8-B60C-0043AFE56F73}">
      <dgm:prSet/>
      <dgm:spPr/>
      <dgm:t>
        <a:bodyPr/>
        <a:lstStyle/>
        <a:p>
          <a:endParaRPr lang="en-US"/>
        </a:p>
      </dgm:t>
    </dgm:pt>
    <dgm:pt modelId="{D16A96B9-972B-4262-9B7B-FE49577F5D6A}">
      <dgm:prSet/>
      <dgm:spPr/>
      <dgm:t>
        <a:bodyPr/>
        <a:lstStyle/>
        <a:p>
          <a:r>
            <a:rPr lang="en-US"/>
            <a:t>Acts 15: 6	Jerusalem</a:t>
          </a:r>
        </a:p>
      </dgm:t>
    </dgm:pt>
    <dgm:pt modelId="{4434ED16-4212-4F60-9A81-202496E703AE}" type="parTrans" cxnId="{3FAB8262-4743-4CF7-AB2C-E9D08768C8D5}">
      <dgm:prSet/>
      <dgm:spPr/>
      <dgm:t>
        <a:bodyPr/>
        <a:lstStyle/>
        <a:p>
          <a:endParaRPr lang="en-US"/>
        </a:p>
      </dgm:t>
    </dgm:pt>
    <dgm:pt modelId="{3E6A41C2-5C42-4364-9BC5-8BB965A48EA8}" type="sibTrans" cxnId="{3FAB8262-4743-4CF7-AB2C-E9D08768C8D5}">
      <dgm:prSet/>
      <dgm:spPr/>
      <dgm:t>
        <a:bodyPr/>
        <a:lstStyle/>
        <a:p>
          <a:endParaRPr lang="en-US"/>
        </a:p>
      </dgm:t>
    </dgm:pt>
    <dgm:pt modelId="{F847589E-E995-49D2-B2F8-4572215226A5}">
      <dgm:prSet/>
      <dgm:spPr/>
      <dgm:t>
        <a:bodyPr/>
        <a:lstStyle/>
        <a:p>
          <a:r>
            <a:rPr lang="en-US" dirty="0"/>
            <a:t>Consider (</a:t>
          </a:r>
          <a:r>
            <a:rPr lang="en-US" dirty="0" err="1"/>
            <a:t>Analogizomai</a:t>
          </a:r>
          <a:r>
            <a:rPr lang="en-US" dirty="0"/>
            <a:t>) – To consider, reason, think and decide, deliberate, make a judgement.</a:t>
          </a:r>
        </a:p>
      </dgm:t>
    </dgm:pt>
    <dgm:pt modelId="{E8692483-6A1D-4827-8302-48322F6F70E8}" type="parTrans" cxnId="{2C40F51E-3EF4-49E0-82CC-C21B5A5C9E05}">
      <dgm:prSet/>
      <dgm:spPr/>
      <dgm:t>
        <a:bodyPr/>
        <a:lstStyle/>
        <a:p>
          <a:endParaRPr lang="en-US"/>
        </a:p>
      </dgm:t>
    </dgm:pt>
    <dgm:pt modelId="{A01E89CB-7A0B-4717-BE62-8B206B0B3A23}" type="sibTrans" cxnId="{2C40F51E-3EF4-49E0-82CC-C21B5A5C9E05}">
      <dgm:prSet/>
      <dgm:spPr/>
      <dgm:t>
        <a:bodyPr/>
        <a:lstStyle/>
        <a:p>
          <a:endParaRPr lang="en-US"/>
        </a:p>
      </dgm:t>
    </dgm:pt>
    <dgm:pt modelId="{9CBF280D-2517-4B5C-B123-4153E4C95AF6}">
      <dgm:prSet/>
      <dgm:spPr/>
      <dgm:t>
        <a:bodyPr/>
        <a:lstStyle/>
        <a:p>
          <a:r>
            <a:rPr lang="en-US"/>
            <a:t>Dialogos – To see through to meaning, words that move to sort or choose. </a:t>
          </a:r>
        </a:p>
      </dgm:t>
    </dgm:pt>
    <dgm:pt modelId="{775A620C-12C7-4CED-9538-FCA6512478F9}" type="parTrans" cxnId="{86D16264-5E2A-486A-8230-56D484F36F9C}">
      <dgm:prSet/>
      <dgm:spPr/>
      <dgm:t>
        <a:bodyPr/>
        <a:lstStyle/>
        <a:p>
          <a:endParaRPr lang="en-US"/>
        </a:p>
      </dgm:t>
    </dgm:pt>
    <dgm:pt modelId="{A1173494-27F7-4888-8CE4-1C64573AEFE2}" type="sibTrans" cxnId="{86D16264-5E2A-486A-8230-56D484F36F9C}">
      <dgm:prSet/>
      <dgm:spPr/>
      <dgm:t>
        <a:bodyPr/>
        <a:lstStyle/>
        <a:p>
          <a:endParaRPr lang="en-US"/>
        </a:p>
      </dgm:t>
    </dgm:pt>
    <dgm:pt modelId="{E463DF3C-7397-4C48-8719-787F3E281614}" type="pres">
      <dgm:prSet presAssocID="{D497CE36-E734-410E-AE03-7BDFD8C5AA6E}" presName="linear" presStyleCnt="0">
        <dgm:presLayoutVars>
          <dgm:dir/>
          <dgm:animLvl val="lvl"/>
          <dgm:resizeHandles val="exact"/>
        </dgm:presLayoutVars>
      </dgm:prSet>
      <dgm:spPr/>
    </dgm:pt>
    <dgm:pt modelId="{77892D70-0F8B-5F47-B65A-2A4F363C8A17}" type="pres">
      <dgm:prSet presAssocID="{CA0C7047-C307-470C-8F54-7FE53F101296}" presName="parentLin" presStyleCnt="0"/>
      <dgm:spPr/>
    </dgm:pt>
    <dgm:pt modelId="{233466A5-F5F7-3942-A38B-DD398D6DB776}" type="pres">
      <dgm:prSet presAssocID="{CA0C7047-C307-470C-8F54-7FE53F101296}" presName="parentLeftMargin" presStyleLbl="node1" presStyleIdx="0" presStyleCnt="2"/>
      <dgm:spPr/>
    </dgm:pt>
    <dgm:pt modelId="{DFEDEFF2-0C54-FF41-A153-5747A26E6CC6}" type="pres">
      <dgm:prSet presAssocID="{CA0C7047-C307-470C-8F54-7FE53F101296}" presName="parentText" presStyleLbl="node1" presStyleIdx="0" presStyleCnt="2">
        <dgm:presLayoutVars>
          <dgm:chMax val="0"/>
          <dgm:bulletEnabled val="1"/>
        </dgm:presLayoutVars>
      </dgm:prSet>
      <dgm:spPr/>
    </dgm:pt>
    <dgm:pt modelId="{B7BC6D18-1C45-5349-AAFC-6090070C3088}" type="pres">
      <dgm:prSet presAssocID="{CA0C7047-C307-470C-8F54-7FE53F101296}" presName="negativeSpace" presStyleCnt="0"/>
      <dgm:spPr/>
    </dgm:pt>
    <dgm:pt modelId="{1C55F447-458E-684D-95E0-C11D20F33048}" type="pres">
      <dgm:prSet presAssocID="{CA0C7047-C307-470C-8F54-7FE53F101296}" presName="childText" presStyleLbl="conFgAcc1" presStyleIdx="0" presStyleCnt="2">
        <dgm:presLayoutVars>
          <dgm:bulletEnabled val="1"/>
        </dgm:presLayoutVars>
      </dgm:prSet>
      <dgm:spPr/>
    </dgm:pt>
    <dgm:pt modelId="{64A90DBD-C4DF-D540-9ABB-E27BA66BEF85}" type="pres">
      <dgm:prSet presAssocID="{7D446E4A-473B-4ADC-8D38-D459B32C8AC6}" presName="spaceBetweenRectangles" presStyleCnt="0"/>
      <dgm:spPr/>
    </dgm:pt>
    <dgm:pt modelId="{9A91CA2C-13A1-8940-B7E1-29368605323D}" type="pres">
      <dgm:prSet presAssocID="{D16A96B9-972B-4262-9B7B-FE49577F5D6A}" presName="parentLin" presStyleCnt="0"/>
      <dgm:spPr/>
    </dgm:pt>
    <dgm:pt modelId="{D71DED5E-15D5-BB4E-8903-FAACCA60D38F}" type="pres">
      <dgm:prSet presAssocID="{D16A96B9-972B-4262-9B7B-FE49577F5D6A}" presName="parentLeftMargin" presStyleLbl="node1" presStyleIdx="0" presStyleCnt="2"/>
      <dgm:spPr/>
    </dgm:pt>
    <dgm:pt modelId="{02503569-1080-644F-877E-F8F9E9D84F45}" type="pres">
      <dgm:prSet presAssocID="{D16A96B9-972B-4262-9B7B-FE49577F5D6A}" presName="parentText" presStyleLbl="node1" presStyleIdx="1" presStyleCnt="2">
        <dgm:presLayoutVars>
          <dgm:chMax val="0"/>
          <dgm:bulletEnabled val="1"/>
        </dgm:presLayoutVars>
      </dgm:prSet>
      <dgm:spPr/>
    </dgm:pt>
    <dgm:pt modelId="{D995DC0F-3736-D44C-9D7D-2B6E2D71C257}" type="pres">
      <dgm:prSet presAssocID="{D16A96B9-972B-4262-9B7B-FE49577F5D6A}" presName="negativeSpace" presStyleCnt="0"/>
      <dgm:spPr/>
    </dgm:pt>
    <dgm:pt modelId="{EEB1104B-054F-3649-8F23-453C1821F498}" type="pres">
      <dgm:prSet presAssocID="{D16A96B9-972B-4262-9B7B-FE49577F5D6A}" presName="childText" presStyleLbl="conFgAcc1" presStyleIdx="1" presStyleCnt="2">
        <dgm:presLayoutVars>
          <dgm:bulletEnabled val="1"/>
        </dgm:presLayoutVars>
      </dgm:prSet>
      <dgm:spPr/>
    </dgm:pt>
  </dgm:ptLst>
  <dgm:cxnLst>
    <dgm:cxn modelId="{AE54BC09-2E22-4F29-A315-A537CF4973AB}" srcId="{CA0C7047-C307-470C-8F54-7FE53F101296}" destId="{19A4C713-D37B-4850-9CAB-786064F8DEAE}" srcOrd="0" destOrd="0" parTransId="{5A330F05-17B4-4238-B308-B48F3ED4AD6E}" sibTransId="{41211CE7-9A62-42AF-814C-F517FDB7CE26}"/>
    <dgm:cxn modelId="{2C40F51E-3EF4-49E0-82CC-C21B5A5C9E05}" srcId="{D16A96B9-972B-4262-9B7B-FE49577F5D6A}" destId="{F847589E-E995-49D2-B2F8-4572215226A5}" srcOrd="0" destOrd="0" parTransId="{E8692483-6A1D-4827-8302-48322F6F70E8}" sibTransId="{A01E89CB-7A0B-4717-BE62-8B206B0B3A23}"/>
    <dgm:cxn modelId="{F5E4551F-FFFB-3D40-903B-DAF2BDCF1081}" type="presOf" srcId="{9CBF280D-2517-4B5C-B123-4153E4C95AF6}" destId="{EEB1104B-054F-3649-8F23-453C1821F498}" srcOrd="0" destOrd="1" presId="urn:microsoft.com/office/officeart/2005/8/layout/list1"/>
    <dgm:cxn modelId="{3BDE8929-6482-9A4A-AD4B-BCE4F513F2C8}" type="presOf" srcId="{4A61088F-9B12-4D4B-872B-DCF295DB7BC6}" destId="{1C55F447-458E-684D-95E0-C11D20F33048}" srcOrd="0" destOrd="1" presId="urn:microsoft.com/office/officeart/2005/8/layout/list1"/>
    <dgm:cxn modelId="{9CCD422E-85B8-0249-ACCB-15AFC8C7F230}" type="presOf" srcId="{D497CE36-E734-410E-AE03-7BDFD8C5AA6E}" destId="{E463DF3C-7397-4C48-8719-787F3E281614}" srcOrd="0" destOrd="0" presId="urn:microsoft.com/office/officeart/2005/8/layout/list1"/>
    <dgm:cxn modelId="{F8ADE03E-8BD1-FF4D-A750-67215FBCA529}" type="presOf" srcId="{CA0C7047-C307-470C-8F54-7FE53F101296}" destId="{DFEDEFF2-0C54-FF41-A153-5747A26E6CC6}" srcOrd="1" destOrd="0" presId="urn:microsoft.com/office/officeart/2005/8/layout/list1"/>
    <dgm:cxn modelId="{3FAB8262-4743-4CF7-AB2C-E9D08768C8D5}" srcId="{D497CE36-E734-410E-AE03-7BDFD8C5AA6E}" destId="{D16A96B9-972B-4262-9B7B-FE49577F5D6A}" srcOrd="1" destOrd="0" parTransId="{4434ED16-4212-4F60-9A81-202496E703AE}" sibTransId="{3E6A41C2-5C42-4364-9BC5-8BB965A48EA8}"/>
    <dgm:cxn modelId="{86D16264-5E2A-486A-8230-56D484F36F9C}" srcId="{D16A96B9-972B-4262-9B7B-FE49577F5D6A}" destId="{9CBF280D-2517-4B5C-B123-4153E4C95AF6}" srcOrd="1" destOrd="0" parTransId="{775A620C-12C7-4CED-9538-FCA6512478F9}" sibTransId="{A1173494-27F7-4888-8CE4-1C64573AEFE2}"/>
    <dgm:cxn modelId="{B7FCEB8C-BB2E-C347-81F0-A242CED2C6D3}" type="presOf" srcId="{D16A96B9-972B-4262-9B7B-FE49577F5D6A}" destId="{02503569-1080-644F-877E-F8F9E9D84F45}" srcOrd="1" destOrd="0" presId="urn:microsoft.com/office/officeart/2005/8/layout/list1"/>
    <dgm:cxn modelId="{370F899F-7569-314D-AF27-D86AFFBA07FB}" type="presOf" srcId="{D16A96B9-972B-4262-9B7B-FE49577F5D6A}" destId="{D71DED5E-15D5-BB4E-8903-FAACCA60D38F}" srcOrd="0" destOrd="0" presId="urn:microsoft.com/office/officeart/2005/8/layout/list1"/>
    <dgm:cxn modelId="{75D6AAA9-6224-8446-B0CC-AEF13C8F6289}" type="presOf" srcId="{F847589E-E995-49D2-B2F8-4572215226A5}" destId="{EEB1104B-054F-3649-8F23-453C1821F498}" srcOrd="0" destOrd="0" presId="urn:microsoft.com/office/officeart/2005/8/layout/list1"/>
    <dgm:cxn modelId="{D0E3FDA9-AC65-47C8-B60C-0043AFE56F73}" srcId="{CA0C7047-C307-470C-8F54-7FE53F101296}" destId="{4A61088F-9B12-4D4B-872B-DCF295DB7BC6}" srcOrd="1" destOrd="0" parTransId="{32F4A484-264F-42B9-9BD5-659502E351EA}" sibTransId="{14DD53AC-0A14-46BE-86FD-6B4C42BC1CC6}"/>
    <dgm:cxn modelId="{191B48AD-C922-EA47-8B22-87BBF8288DD4}" type="presOf" srcId="{CA0C7047-C307-470C-8F54-7FE53F101296}" destId="{233466A5-F5F7-3942-A38B-DD398D6DB776}" srcOrd="0" destOrd="0" presId="urn:microsoft.com/office/officeart/2005/8/layout/list1"/>
    <dgm:cxn modelId="{673BCDBA-90B0-443C-AD5F-C23FE50CBB3F}" srcId="{D497CE36-E734-410E-AE03-7BDFD8C5AA6E}" destId="{CA0C7047-C307-470C-8F54-7FE53F101296}" srcOrd="0" destOrd="0" parTransId="{3C621689-0858-4FE7-AC37-023D58A72558}" sibTransId="{7D446E4A-473B-4ADC-8D38-D459B32C8AC6}"/>
    <dgm:cxn modelId="{4E031AF8-B93E-BC42-A266-4170E09280F6}" type="presOf" srcId="{19A4C713-D37B-4850-9CAB-786064F8DEAE}" destId="{1C55F447-458E-684D-95E0-C11D20F33048}" srcOrd="0" destOrd="0" presId="urn:microsoft.com/office/officeart/2005/8/layout/list1"/>
    <dgm:cxn modelId="{26D1DE6B-8888-EF44-AFB3-16269B499636}" type="presParOf" srcId="{E463DF3C-7397-4C48-8719-787F3E281614}" destId="{77892D70-0F8B-5F47-B65A-2A4F363C8A17}" srcOrd="0" destOrd="0" presId="urn:microsoft.com/office/officeart/2005/8/layout/list1"/>
    <dgm:cxn modelId="{373114C6-B3AE-1948-8C2A-E51E325D0A59}" type="presParOf" srcId="{77892D70-0F8B-5F47-B65A-2A4F363C8A17}" destId="{233466A5-F5F7-3942-A38B-DD398D6DB776}" srcOrd="0" destOrd="0" presId="urn:microsoft.com/office/officeart/2005/8/layout/list1"/>
    <dgm:cxn modelId="{EB4D72B5-AEA5-6845-B9AB-6B2579435EA5}" type="presParOf" srcId="{77892D70-0F8B-5F47-B65A-2A4F363C8A17}" destId="{DFEDEFF2-0C54-FF41-A153-5747A26E6CC6}" srcOrd="1" destOrd="0" presId="urn:microsoft.com/office/officeart/2005/8/layout/list1"/>
    <dgm:cxn modelId="{39C395CB-BB62-5841-8921-40E0302DFE39}" type="presParOf" srcId="{E463DF3C-7397-4C48-8719-787F3E281614}" destId="{B7BC6D18-1C45-5349-AAFC-6090070C3088}" srcOrd="1" destOrd="0" presId="urn:microsoft.com/office/officeart/2005/8/layout/list1"/>
    <dgm:cxn modelId="{78C57136-A03A-7844-81F5-AC09F65B79CF}" type="presParOf" srcId="{E463DF3C-7397-4C48-8719-787F3E281614}" destId="{1C55F447-458E-684D-95E0-C11D20F33048}" srcOrd="2" destOrd="0" presId="urn:microsoft.com/office/officeart/2005/8/layout/list1"/>
    <dgm:cxn modelId="{BFB4F9D1-00F4-0C45-B624-9FC2B91EF134}" type="presParOf" srcId="{E463DF3C-7397-4C48-8719-787F3E281614}" destId="{64A90DBD-C4DF-D540-9ABB-E27BA66BEF85}" srcOrd="3" destOrd="0" presId="urn:microsoft.com/office/officeart/2005/8/layout/list1"/>
    <dgm:cxn modelId="{27C25184-44F2-8340-A7D6-8B2D006BD1F9}" type="presParOf" srcId="{E463DF3C-7397-4C48-8719-787F3E281614}" destId="{9A91CA2C-13A1-8940-B7E1-29368605323D}" srcOrd="4" destOrd="0" presId="urn:microsoft.com/office/officeart/2005/8/layout/list1"/>
    <dgm:cxn modelId="{615A2A21-1DC2-8449-8942-97B60053A8CE}" type="presParOf" srcId="{9A91CA2C-13A1-8940-B7E1-29368605323D}" destId="{D71DED5E-15D5-BB4E-8903-FAACCA60D38F}" srcOrd="0" destOrd="0" presId="urn:microsoft.com/office/officeart/2005/8/layout/list1"/>
    <dgm:cxn modelId="{505C8700-8E47-B343-95D4-88347065F6A1}" type="presParOf" srcId="{9A91CA2C-13A1-8940-B7E1-29368605323D}" destId="{02503569-1080-644F-877E-F8F9E9D84F45}" srcOrd="1" destOrd="0" presId="urn:microsoft.com/office/officeart/2005/8/layout/list1"/>
    <dgm:cxn modelId="{B2CE2976-0C9C-DA40-9DF9-A59CCFD4720E}" type="presParOf" srcId="{E463DF3C-7397-4C48-8719-787F3E281614}" destId="{D995DC0F-3736-D44C-9D7D-2B6E2D71C257}" srcOrd="5" destOrd="0" presId="urn:microsoft.com/office/officeart/2005/8/layout/list1"/>
    <dgm:cxn modelId="{4131234D-96C0-514B-A72F-C611041D0659}" type="presParOf" srcId="{E463DF3C-7397-4C48-8719-787F3E281614}" destId="{EEB1104B-054F-3649-8F23-453C1821F49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2E0F21-A8D5-754E-89E8-F12AB55F6E2D}"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E5BA7751-DE9B-4E49-B088-C7A7038946E8}" type="pres">
      <dgm:prSet presAssocID="{6E2E0F21-A8D5-754E-89E8-F12AB55F6E2D}" presName="diagram" presStyleCnt="0">
        <dgm:presLayoutVars>
          <dgm:dir/>
          <dgm:resizeHandles val="exact"/>
        </dgm:presLayoutVars>
      </dgm:prSet>
      <dgm:spPr/>
    </dgm:pt>
  </dgm:ptLst>
  <dgm:cxnLst>
    <dgm:cxn modelId="{24317030-E090-2145-AA38-BB47D8448812}" type="presOf" srcId="{6E2E0F21-A8D5-754E-89E8-F12AB55F6E2D}" destId="{E5BA7751-DE9B-4E49-B088-C7A7038946E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5F447-458E-684D-95E0-C11D20F33048}">
      <dsp:nvSpPr>
        <dsp:cNvPr id="0" name=""/>
        <dsp:cNvSpPr/>
      </dsp:nvSpPr>
      <dsp:spPr>
        <a:xfrm>
          <a:off x="0" y="605884"/>
          <a:ext cx="6666833" cy="1905749"/>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458216" rIns="51742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Debate (Zeteseoos) – Search, questioning, and controversy.</a:t>
          </a:r>
        </a:p>
        <a:p>
          <a:pPr marL="228600" lvl="1" indent="-228600" algn="l" defTabSz="977900">
            <a:lnSpc>
              <a:spcPct val="90000"/>
            </a:lnSpc>
            <a:spcBef>
              <a:spcPct val="0"/>
            </a:spcBef>
            <a:spcAft>
              <a:spcPct val="15000"/>
            </a:spcAft>
            <a:buChar char="•"/>
          </a:pPr>
          <a:r>
            <a:rPr lang="en-US" sz="2200" kern="1200"/>
            <a:t>Dissension (Histemi) – To make a stand, to set. </a:t>
          </a:r>
        </a:p>
      </dsp:txBody>
      <dsp:txXfrm>
        <a:off x="0" y="605884"/>
        <a:ext cx="6666833" cy="1905749"/>
      </dsp:txXfrm>
    </dsp:sp>
    <dsp:sp modelId="{DFEDEFF2-0C54-FF41-A153-5747A26E6CC6}">
      <dsp:nvSpPr>
        <dsp:cNvPr id="0" name=""/>
        <dsp:cNvSpPr/>
      </dsp:nvSpPr>
      <dsp:spPr>
        <a:xfrm>
          <a:off x="333341" y="281164"/>
          <a:ext cx="4666783" cy="64944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kern="1200"/>
            <a:t>Acts 15:2 	Antioch</a:t>
          </a:r>
        </a:p>
      </dsp:txBody>
      <dsp:txXfrm>
        <a:off x="365044" y="312867"/>
        <a:ext cx="4603377" cy="586034"/>
      </dsp:txXfrm>
    </dsp:sp>
    <dsp:sp modelId="{EEB1104B-054F-3649-8F23-453C1821F498}">
      <dsp:nvSpPr>
        <dsp:cNvPr id="0" name=""/>
        <dsp:cNvSpPr/>
      </dsp:nvSpPr>
      <dsp:spPr>
        <a:xfrm>
          <a:off x="0" y="2955154"/>
          <a:ext cx="6666833" cy="2217599"/>
        </a:xfrm>
        <a:prstGeom prst="rect">
          <a:avLst/>
        </a:prstGeom>
        <a:solidFill>
          <a:schemeClr val="lt1">
            <a:alpha val="90000"/>
            <a:hueOff val="0"/>
            <a:satOff val="0"/>
            <a:lumOff val="0"/>
            <a:alphaOff val="0"/>
          </a:schemeClr>
        </a:solidFill>
        <a:ln w="9525" cap="rnd" cmpd="sng" algn="ctr">
          <a:solidFill>
            <a:schemeClr val="accent2">
              <a:hueOff val="453165"/>
              <a:satOff val="-47993"/>
              <a:lumOff val="-11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458216" rIns="51742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Consider (</a:t>
          </a:r>
          <a:r>
            <a:rPr lang="en-US" sz="2200" kern="1200" dirty="0" err="1"/>
            <a:t>Analogizomai</a:t>
          </a:r>
          <a:r>
            <a:rPr lang="en-US" sz="2200" kern="1200" dirty="0"/>
            <a:t>) – To consider, reason, think and decide, deliberate, make a judgement.</a:t>
          </a:r>
        </a:p>
        <a:p>
          <a:pPr marL="228600" lvl="1" indent="-228600" algn="l" defTabSz="977900">
            <a:lnSpc>
              <a:spcPct val="90000"/>
            </a:lnSpc>
            <a:spcBef>
              <a:spcPct val="0"/>
            </a:spcBef>
            <a:spcAft>
              <a:spcPct val="15000"/>
            </a:spcAft>
            <a:buChar char="•"/>
          </a:pPr>
          <a:r>
            <a:rPr lang="en-US" sz="2200" kern="1200"/>
            <a:t>Dialogos – To see through to meaning, words that move to sort or choose. </a:t>
          </a:r>
        </a:p>
      </dsp:txBody>
      <dsp:txXfrm>
        <a:off x="0" y="2955154"/>
        <a:ext cx="6666833" cy="2217599"/>
      </dsp:txXfrm>
    </dsp:sp>
    <dsp:sp modelId="{02503569-1080-644F-877E-F8F9E9D84F45}">
      <dsp:nvSpPr>
        <dsp:cNvPr id="0" name=""/>
        <dsp:cNvSpPr/>
      </dsp:nvSpPr>
      <dsp:spPr>
        <a:xfrm>
          <a:off x="333341" y="2630434"/>
          <a:ext cx="4666783" cy="64944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kern="1200"/>
            <a:t>Acts 15: 6	Jerusalem</a:t>
          </a:r>
        </a:p>
      </dsp:txBody>
      <dsp:txXfrm>
        <a:off x="365044" y="2662137"/>
        <a:ext cx="4603377"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41000-5160-0C49-A8E5-E00BE3E64926}"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807A2-AC31-7C44-B7A4-814EE104FEB7}" type="slidenum">
              <a:rPr lang="en-US" smtClean="0"/>
              <a:t>‹#›</a:t>
            </a:fld>
            <a:endParaRPr lang="en-US"/>
          </a:p>
        </p:txBody>
      </p:sp>
    </p:spTree>
    <p:extLst>
      <p:ext uri="{BB962C8B-B14F-4D97-AF65-F5344CB8AC3E}">
        <p14:creationId xmlns:p14="http://schemas.microsoft.com/office/powerpoint/2010/main" val="407508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800" b="1" dirty="0"/>
              <a:t>I have been asked to help us think critically about what deliberative democracy might bring to the church especially relative to issues that are difficult to discuss.</a:t>
            </a:r>
          </a:p>
          <a:p>
            <a:pPr marL="171450" indent="-171450">
              <a:buFont typeface="Arial"/>
              <a:buChar char="•"/>
            </a:pPr>
            <a:endParaRPr lang="en-US" sz="1800" b="1" dirty="0"/>
          </a:p>
          <a:p>
            <a:pPr marL="171450" indent="-171450">
              <a:buFont typeface="Arial"/>
              <a:buChar char="•"/>
            </a:pPr>
            <a:r>
              <a:rPr lang="en-US" sz="1800" b="1" dirty="0"/>
              <a:t>I believe that the parish members with whom we work are disciples and, to quote Martin Marty, </a:t>
            </a:r>
            <a:r>
              <a:rPr lang="en-US" sz="1800" b="1" i="1" dirty="0"/>
              <a:t>citizen believers</a:t>
            </a:r>
            <a:r>
              <a:rPr lang="en-US" sz="1800" b="1" dirty="0"/>
              <a:t>.</a:t>
            </a:r>
          </a:p>
          <a:p>
            <a:pPr marL="171450" indent="-171450">
              <a:buFont typeface="Arial"/>
              <a:buChar char="•"/>
            </a:pPr>
            <a:endParaRPr lang="en-US" sz="1800" b="1" dirty="0"/>
          </a:p>
          <a:p>
            <a:pPr marL="171450" indent="-171450">
              <a:buFont typeface="Arial"/>
              <a:buChar char="•"/>
            </a:pPr>
            <a:r>
              <a:rPr lang="en-US" sz="1800" b="1" dirty="0"/>
              <a:t>We live in the tension between the Kingdom of God and the Kingdom of the World.</a:t>
            </a:r>
          </a:p>
          <a:p>
            <a:endParaRPr lang="en-US" sz="1800" dirty="0"/>
          </a:p>
        </p:txBody>
      </p:sp>
      <p:sp>
        <p:nvSpPr>
          <p:cNvPr id="4" name="Slide Number Placeholder 3"/>
          <p:cNvSpPr>
            <a:spLocks noGrp="1"/>
          </p:cNvSpPr>
          <p:nvPr>
            <p:ph type="sldNum" sz="quarter" idx="10"/>
          </p:nvPr>
        </p:nvSpPr>
        <p:spPr/>
        <p:txBody>
          <a:bodyPr/>
          <a:lstStyle/>
          <a:p>
            <a:fld id="{AC163018-56B6-374A-B0C6-D00819D37A03}" type="slidenum">
              <a:rPr lang="en-US" smtClean="0"/>
              <a:t>5</a:t>
            </a:fld>
            <a:endParaRPr lang="en-US"/>
          </a:p>
        </p:txBody>
      </p:sp>
    </p:spTree>
    <p:extLst>
      <p:ext uri="{BB962C8B-B14F-4D97-AF65-F5344CB8AC3E}">
        <p14:creationId xmlns:p14="http://schemas.microsoft.com/office/powerpoint/2010/main" val="169037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I believe Jesus’ parables offer an illustration of an invitation to dialogue among the disciples and those who followed and welcomes Jesus on his journeys.</a:t>
            </a:r>
          </a:p>
          <a:p>
            <a:endParaRPr lang="en-US" sz="1800" b="1" dirty="0"/>
          </a:p>
          <a:p>
            <a:r>
              <a:rPr lang="en-US" sz="1800" b="1" dirty="0"/>
              <a:t>Dodd’s definition of a parable has similar characteristics to deliberative problems.</a:t>
            </a:r>
          </a:p>
        </p:txBody>
      </p:sp>
      <p:sp>
        <p:nvSpPr>
          <p:cNvPr id="4" name="Slide Number Placeholder 3"/>
          <p:cNvSpPr>
            <a:spLocks noGrp="1"/>
          </p:cNvSpPr>
          <p:nvPr>
            <p:ph type="sldNum" sz="quarter" idx="10"/>
          </p:nvPr>
        </p:nvSpPr>
        <p:spPr/>
        <p:txBody>
          <a:bodyPr/>
          <a:lstStyle/>
          <a:p>
            <a:fld id="{AC163018-56B6-374A-B0C6-D00819D37A03}" type="slidenum">
              <a:rPr lang="en-US" smtClean="0"/>
              <a:t>14</a:t>
            </a:fld>
            <a:endParaRPr lang="en-US"/>
          </a:p>
        </p:txBody>
      </p:sp>
    </p:spTree>
    <p:extLst>
      <p:ext uri="{BB962C8B-B14F-4D97-AF65-F5344CB8AC3E}">
        <p14:creationId xmlns:p14="http://schemas.microsoft.com/office/powerpoint/2010/main" val="1180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There are problems that call for technical answers.</a:t>
            </a:r>
          </a:p>
          <a:p>
            <a:endParaRPr lang="en-US" sz="1800" b="1" dirty="0"/>
          </a:p>
          <a:p>
            <a:r>
              <a:rPr lang="en-US" sz="1800" b="1" dirty="0"/>
              <a:t>There are other public problems where officials expect citizens rubber stamp for</a:t>
            </a:r>
            <a:r>
              <a:rPr lang="en-US" sz="1800" b="1" baseline="0" dirty="0"/>
              <a:t> an issue already determined</a:t>
            </a:r>
            <a:r>
              <a:rPr lang="en-US" sz="1800" b="1" dirty="0"/>
              <a:t>.</a:t>
            </a:r>
          </a:p>
          <a:p>
            <a:endParaRPr lang="en-US" sz="1800" b="1" dirty="0"/>
          </a:p>
          <a:p>
            <a:r>
              <a:rPr lang="en-US" sz="1800" b="1" dirty="0"/>
              <a:t>But there are many social problems that are complex, nuanced and require prayerful discernment and civil discourse. </a:t>
            </a:r>
          </a:p>
        </p:txBody>
      </p:sp>
      <p:sp>
        <p:nvSpPr>
          <p:cNvPr id="4" name="Slide Number Placeholder 3"/>
          <p:cNvSpPr>
            <a:spLocks noGrp="1"/>
          </p:cNvSpPr>
          <p:nvPr>
            <p:ph type="sldNum" sz="quarter" idx="10"/>
          </p:nvPr>
        </p:nvSpPr>
        <p:spPr/>
        <p:txBody>
          <a:bodyPr/>
          <a:lstStyle/>
          <a:p>
            <a:fld id="{AC163018-56B6-374A-B0C6-D00819D37A03}" type="slidenum">
              <a:rPr lang="en-US" smtClean="0"/>
              <a:t>17</a:t>
            </a:fld>
            <a:endParaRPr lang="en-US"/>
          </a:p>
        </p:txBody>
      </p:sp>
    </p:spTree>
    <p:extLst>
      <p:ext uri="{BB962C8B-B14F-4D97-AF65-F5344CB8AC3E}">
        <p14:creationId xmlns:p14="http://schemas.microsoft.com/office/powerpoint/2010/main" val="326008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341813"/>
          </a:xfrm>
        </p:spPr>
        <p:txBody>
          <a:bodyPr/>
          <a:lstStyle/>
          <a:p>
            <a:r>
              <a:rPr lang="en-US" b="1" dirty="0"/>
              <a:t>Consider the parable of the Vineyard Workers in Matthew.</a:t>
            </a:r>
          </a:p>
          <a:p>
            <a:endParaRPr lang="en-US" b="1" dirty="0"/>
          </a:p>
          <a:p>
            <a:r>
              <a:rPr lang="en-US" b="1" dirty="0"/>
              <a:t>Donahue suggests that the parable has three acts</a:t>
            </a:r>
          </a:p>
          <a:p>
            <a:endParaRPr lang="en-US" b="1" dirty="0"/>
          </a:p>
          <a:p>
            <a:pPr marL="228600" indent="-228600">
              <a:buAutoNum type="arabicPeriod"/>
            </a:pPr>
            <a:r>
              <a:rPr lang="en-US" b="1" dirty="0"/>
              <a:t>The Hiring</a:t>
            </a:r>
          </a:p>
          <a:p>
            <a:pPr marL="228600" indent="-228600">
              <a:buAutoNum type="arabicPeriod"/>
            </a:pPr>
            <a:r>
              <a:rPr lang="en-US" b="1" dirty="0"/>
              <a:t>The Payments</a:t>
            </a:r>
          </a:p>
          <a:p>
            <a:pPr marL="228600" indent="-228600">
              <a:buAutoNum type="arabicPeriod"/>
            </a:pPr>
            <a:r>
              <a:rPr lang="en-US" b="1" dirty="0"/>
              <a:t>Dialogue among the vineyard owner and the grumbling workers.</a:t>
            </a:r>
          </a:p>
          <a:p>
            <a:endParaRPr lang="en-US" b="1" dirty="0"/>
          </a:p>
          <a:p>
            <a:r>
              <a:rPr lang="en-US" sz="1400" b="1" dirty="0"/>
              <a:t>Why do the workers complain?</a:t>
            </a:r>
          </a:p>
          <a:p>
            <a:endParaRPr lang="en-US" sz="1400" b="1" dirty="0"/>
          </a:p>
          <a:p>
            <a:r>
              <a:rPr lang="en-US" sz="1400" b="1" dirty="0"/>
              <a:t>How does the owner respond?</a:t>
            </a:r>
          </a:p>
          <a:p>
            <a:endParaRPr lang="en-US" sz="1400" b="1" dirty="0"/>
          </a:p>
          <a:p>
            <a:r>
              <a:rPr lang="en-US" sz="1400" b="1" dirty="0"/>
              <a:t>How is justice advanced in the parable?</a:t>
            </a:r>
          </a:p>
          <a:p>
            <a:endParaRPr lang="en-US" b="1" dirty="0"/>
          </a:p>
          <a:p>
            <a:r>
              <a:rPr lang="en-US" b="1" dirty="0"/>
              <a:t>Donahue says that </a:t>
            </a:r>
            <a:r>
              <a:rPr lang="en-US" sz="1600" b="1" dirty="0"/>
              <a:t>“hardly any parable in the Gospels seems to upset the basic structure of an orderly society as this one.” </a:t>
            </a:r>
          </a:p>
          <a:p>
            <a:endParaRPr lang="en-US" b="1" dirty="0"/>
          </a:p>
          <a:p>
            <a:r>
              <a:rPr lang="en-US" b="1" dirty="0"/>
              <a:t>Kingdom of Earth value - Equal pay for equal work.</a:t>
            </a:r>
          </a:p>
          <a:p>
            <a:endParaRPr lang="en-US" b="1" dirty="0"/>
          </a:p>
          <a:p>
            <a:r>
              <a:rPr lang="en-US" b="1" dirty="0"/>
              <a:t>Immokalee Farm Workers as a contemporary parable. The coalition recently negotiated a one penny per basket increase in wages. </a:t>
            </a:r>
          </a:p>
        </p:txBody>
      </p:sp>
      <p:sp>
        <p:nvSpPr>
          <p:cNvPr id="4" name="Slide Number Placeholder 3"/>
          <p:cNvSpPr>
            <a:spLocks noGrp="1"/>
          </p:cNvSpPr>
          <p:nvPr>
            <p:ph type="sldNum" sz="quarter" idx="10"/>
          </p:nvPr>
        </p:nvSpPr>
        <p:spPr/>
        <p:txBody>
          <a:bodyPr/>
          <a:lstStyle/>
          <a:p>
            <a:fld id="{AC163018-56B6-374A-B0C6-D00819D37A03}" type="slidenum">
              <a:rPr lang="en-US" smtClean="0"/>
              <a:t>18</a:t>
            </a:fld>
            <a:endParaRPr lang="en-US"/>
          </a:p>
        </p:txBody>
      </p:sp>
    </p:spTree>
    <p:extLst>
      <p:ext uri="{BB962C8B-B14F-4D97-AF65-F5344CB8AC3E}">
        <p14:creationId xmlns:p14="http://schemas.microsoft.com/office/powerpoint/2010/main" val="3572861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600" b="1" dirty="0"/>
              <a:t>The Church is a significant institution in American society.</a:t>
            </a:r>
          </a:p>
          <a:p>
            <a:endParaRPr lang="en-US" sz="1600" b="1" dirty="0"/>
          </a:p>
          <a:p>
            <a:pPr marL="171450" indent="-171450">
              <a:buFont typeface="Arial"/>
              <a:buChar char="•"/>
            </a:pPr>
            <a:r>
              <a:rPr lang="en-US" sz="1600" b="1" dirty="0"/>
              <a:t>Some referred to Colonial and Constitutional era churches as “schools for democracy.”</a:t>
            </a:r>
          </a:p>
          <a:p>
            <a:pPr marL="628650" lvl="1" indent="-171450">
              <a:buFont typeface="Arial"/>
              <a:buChar char="•"/>
            </a:pPr>
            <a:r>
              <a:rPr lang="en-US" sz="1600" b="1" dirty="0"/>
              <a:t>Yet,</a:t>
            </a:r>
            <a:r>
              <a:rPr lang="en-US" sz="1600" b="1" baseline="0" dirty="0"/>
              <a:t> some Lutheran </a:t>
            </a:r>
            <a:r>
              <a:rPr lang="en-US" sz="1600" b="1" dirty="0"/>
              <a:t>historians speak of quietism among their leaders and members.</a:t>
            </a:r>
          </a:p>
          <a:p>
            <a:endParaRPr lang="en-US" sz="1600" b="1" dirty="0"/>
          </a:p>
          <a:p>
            <a:pPr marL="171450" indent="-171450">
              <a:buFont typeface="Arial"/>
              <a:buChar char="•"/>
            </a:pPr>
            <a:r>
              <a:rPr lang="en-US" sz="1600" b="1" dirty="0"/>
              <a:t>The 18</a:t>
            </a:r>
            <a:r>
              <a:rPr lang="en-US" sz="1600" b="1" baseline="30000" dirty="0"/>
              <a:t>th</a:t>
            </a:r>
            <a:r>
              <a:rPr lang="en-US" sz="1600" b="1" dirty="0"/>
              <a:t> and 19</a:t>
            </a:r>
            <a:r>
              <a:rPr lang="en-US" sz="1600" b="1" baseline="30000" dirty="0"/>
              <a:t>th</a:t>
            </a:r>
            <a:r>
              <a:rPr lang="en-US" sz="1600" b="1" dirty="0"/>
              <a:t> centuries Social Gospel movement addressed the impact of industrial American and growing poverty.</a:t>
            </a:r>
          </a:p>
          <a:p>
            <a:endParaRPr lang="en-US" sz="1600" b="1" dirty="0"/>
          </a:p>
          <a:p>
            <a:pPr marL="171450" indent="-171450">
              <a:buFont typeface="Arial"/>
              <a:buChar char="•"/>
            </a:pPr>
            <a:r>
              <a:rPr lang="en-US" sz="1600" b="1" dirty="0"/>
              <a:t>The Civil Rights Movement.</a:t>
            </a:r>
          </a:p>
          <a:p>
            <a:pPr marL="171450" indent="-171450">
              <a:buFont typeface="Arial"/>
              <a:buChar char="•"/>
            </a:pPr>
            <a:endParaRPr lang="en-US" sz="1600" b="1" dirty="0"/>
          </a:p>
          <a:p>
            <a:pPr marL="171450" indent="-171450">
              <a:buFont typeface="Arial"/>
              <a:buChar char="•"/>
            </a:pPr>
            <a:r>
              <a:rPr lang="en-US" sz="1600" b="1" dirty="0"/>
              <a:t>By the middle of the 20</a:t>
            </a:r>
            <a:r>
              <a:rPr lang="en-US" sz="1600" b="1" baseline="30000" dirty="0"/>
              <a:t>th</a:t>
            </a:r>
            <a:r>
              <a:rPr lang="en-US" sz="1600" b="1" dirty="0"/>
              <a:t> Century church denominations began addressing public issues from a perspective of faith.</a:t>
            </a:r>
          </a:p>
          <a:p>
            <a:endParaRPr lang="en-US" dirty="0"/>
          </a:p>
        </p:txBody>
      </p:sp>
      <p:sp>
        <p:nvSpPr>
          <p:cNvPr id="4" name="Slide Number Placeholder 3"/>
          <p:cNvSpPr>
            <a:spLocks noGrp="1"/>
          </p:cNvSpPr>
          <p:nvPr>
            <p:ph type="sldNum" sz="quarter" idx="10"/>
          </p:nvPr>
        </p:nvSpPr>
        <p:spPr/>
        <p:txBody>
          <a:bodyPr/>
          <a:lstStyle/>
          <a:p>
            <a:fld id="{AC163018-56B6-374A-B0C6-D00819D37A03}" type="slidenum">
              <a:rPr lang="en-US" smtClean="0"/>
              <a:t>19</a:t>
            </a:fld>
            <a:endParaRPr lang="en-US"/>
          </a:p>
        </p:txBody>
      </p:sp>
    </p:spTree>
    <p:extLst>
      <p:ext uri="{BB962C8B-B14F-4D97-AF65-F5344CB8AC3E}">
        <p14:creationId xmlns:p14="http://schemas.microsoft.com/office/powerpoint/2010/main" val="194756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800" b="1" dirty="0"/>
              <a:t>I want to offer a comparison of issues that both the Church and secular organizations care deeply about.</a:t>
            </a:r>
          </a:p>
          <a:p>
            <a:pPr marL="171450" indent="-171450">
              <a:buFont typeface="Arial"/>
              <a:buChar char="•"/>
            </a:pPr>
            <a:endParaRPr lang="en-US" sz="1800" b="1" dirty="0"/>
          </a:p>
          <a:p>
            <a:pPr marL="171450" indent="-171450">
              <a:buFont typeface="Arial"/>
              <a:buChar char="•"/>
            </a:pPr>
            <a:r>
              <a:rPr lang="en-US" sz="1800" b="1" dirty="0"/>
              <a:t>I am more familiar with the process that leads to ELCA social statements and messages.</a:t>
            </a:r>
          </a:p>
          <a:p>
            <a:pPr marL="171450" indent="-171450">
              <a:buFont typeface="Arial"/>
              <a:buChar char="•"/>
            </a:pPr>
            <a:endParaRPr lang="en-US" sz="1800" b="1" dirty="0"/>
          </a:p>
          <a:p>
            <a:pPr marL="171450" indent="-171450">
              <a:buFont typeface="Arial"/>
              <a:buChar char="•"/>
            </a:pPr>
            <a:r>
              <a:rPr lang="en-US" sz="1800" b="1" dirty="0"/>
              <a:t>NIFI has been producing dialogue materials for nearly 40 years.</a:t>
            </a:r>
          </a:p>
          <a:p>
            <a:pPr marL="171450" indent="-171450">
              <a:buFont typeface="Arial"/>
              <a:buChar char="•"/>
            </a:pPr>
            <a:endParaRPr lang="en-US" sz="1800" b="1" dirty="0"/>
          </a:p>
          <a:p>
            <a:pPr marL="171450" indent="-171450">
              <a:buFont typeface="Arial"/>
              <a:buChar char="•"/>
            </a:pPr>
            <a:r>
              <a:rPr lang="en-US" sz="1800" b="1" dirty="0"/>
              <a:t>The Church produces educational materials and formal documents.</a:t>
            </a:r>
          </a:p>
          <a:p>
            <a:pPr marL="171450" indent="-171450">
              <a:buFont typeface="Arial"/>
              <a:buChar cha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C163018-56B6-374A-B0C6-D00819D37A03}" type="slidenum">
              <a:rPr lang="en-US" smtClean="0"/>
              <a:t>20</a:t>
            </a:fld>
            <a:endParaRPr lang="en-US"/>
          </a:p>
        </p:txBody>
      </p:sp>
    </p:spTree>
    <p:extLst>
      <p:ext uri="{BB962C8B-B14F-4D97-AF65-F5344CB8AC3E}">
        <p14:creationId xmlns:p14="http://schemas.microsoft.com/office/powerpoint/2010/main" val="3301767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I have been learning about and teaching deliberative democracy for several years.</a:t>
            </a:r>
          </a:p>
          <a:p>
            <a:endParaRPr lang="en-US" sz="1800" b="1" dirty="0"/>
          </a:p>
          <a:p>
            <a:r>
              <a:rPr lang="en-US" sz="1800" b="1" dirty="0"/>
              <a:t>I believe the deliberative dialogue method complements</a:t>
            </a:r>
            <a:r>
              <a:rPr lang="en-US" sz="1800" b="1" baseline="0" dirty="0"/>
              <a:t> t</a:t>
            </a:r>
            <a:r>
              <a:rPr lang="en-US" sz="1800" b="1" dirty="0"/>
              <a:t>he church’s  communal</a:t>
            </a:r>
            <a:r>
              <a:rPr lang="en-US" sz="1800" b="1" baseline="0" dirty="0"/>
              <a:t> discernment.</a:t>
            </a:r>
          </a:p>
          <a:p>
            <a:endParaRPr lang="en-US" sz="1800" b="1" baseline="0" dirty="0"/>
          </a:p>
          <a:p>
            <a:r>
              <a:rPr lang="en-US" sz="1800" b="1" baseline="0" dirty="0"/>
              <a:t>How do we bring the Gospel to bear on some of society’s messy issues?</a:t>
            </a:r>
          </a:p>
          <a:p>
            <a:endParaRPr lang="en-US" sz="1800" b="1" baseline="0" dirty="0"/>
          </a:p>
          <a:p>
            <a:r>
              <a:rPr lang="en-US" sz="1800" b="1" baseline="0" dirty="0"/>
              <a:t>I believe deliberative dialogue offers the church a tool.</a:t>
            </a:r>
            <a:endParaRPr lang="en-US" sz="1800" b="1" dirty="0"/>
          </a:p>
        </p:txBody>
      </p:sp>
      <p:sp>
        <p:nvSpPr>
          <p:cNvPr id="4" name="Slide Number Placeholder 3"/>
          <p:cNvSpPr>
            <a:spLocks noGrp="1"/>
          </p:cNvSpPr>
          <p:nvPr>
            <p:ph type="sldNum" sz="quarter" idx="10"/>
          </p:nvPr>
        </p:nvSpPr>
        <p:spPr/>
        <p:txBody>
          <a:bodyPr/>
          <a:lstStyle/>
          <a:p>
            <a:fld id="{AC163018-56B6-374A-B0C6-D00819D37A03}" type="slidenum">
              <a:rPr lang="en-US" smtClean="0"/>
              <a:t>21</a:t>
            </a:fld>
            <a:endParaRPr lang="en-US"/>
          </a:p>
        </p:txBody>
      </p:sp>
    </p:spTree>
    <p:extLst>
      <p:ext uri="{BB962C8B-B14F-4D97-AF65-F5344CB8AC3E}">
        <p14:creationId xmlns:p14="http://schemas.microsoft.com/office/powerpoint/2010/main" val="3475946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4114800"/>
          </a:xfrm>
        </p:spPr>
        <p:txBody>
          <a:bodyPr/>
          <a:lstStyle/>
          <a:p>
            <a:pPr marL="171450" indent="-171450">
              <a:buFont typeface="Arial"/>
              <a:buChar char="•"/>
            </a:pPr>
            <a:r>
              <a:rPr lang="en-US" sz="1400" b="1" dirty="0"/>
              <a:t>One of my first tasks for a Kettering research project called Religious Organizations and Community Building involved doing a literature review.</a:t>
            </a:r>
          </a:p>
          <a:p>
            <a:endParaRPr lang="en-US" sz="1400" b="1" dirty="0"/>
          </a:p>
          <a:p>
            <a:pPr marL="171450" indent="-171450">
              <a:buFont typeface="Arial"/>
              <a:buChar char="•"/>
            </a:pPr>
            <a:r>
              <a:rPr lang="en-US" sz="1400" b="1" dirty="0"/>
              <a:t>I searched for the way Christian, Jewish, Muslim, and other religious groups helped their members at the congregational level think about social issues.</a:t>
            </a:r>
          </a:p>
          <a:p>
            <a:pPr marL="171450" indent="-171450">
              <a:buFont typeface="Arial"/>
              <a:buChar char="•"/>
            </a:pPr>
            <a:endParaRPr lang="en-US" sz="1400" b="1" dirty="0"/>
          </a:p>
          <a:p>
            <a:pPr marL="171450" indent="-171450">
              <a:buFont typeface="Arial"/>
              <a:buChar char="•"/>
            </a:pPr>
            <a:r>
              <a:rPr lang="en-US" sz="1400" b="1" dirty="0"/>
              <a:t>One of the most enlightening articles I came across was written by Pastor Roger </a:t>
            </a:r>
            <a:r>
              <a:rPr lang="en-US" sz="1400" b="1" dirty="0" err="1"/>
              <a:t>Willer</a:t>
            </a:r>
            <a:r>
              <a:rPr lang="en-US" sz="1400" b="1" dirty="0"/>
              <a:t>. ELCA Director for Theological</a:t>
            </a:r>
            <a:r>
              <a:rPr lang="en-US" sz="1400" b="1" baseline="0" dirty="0"/>
              <a:t> Ethics. </a:t>
            </a:r>
          </a:p>
          <a:p>
            <a:endParaRPr lang="en-US" sz="1400" b="1" baseline="0" dirty="0"/>
          </a:p>
          <a:p>
            <a:pPr marL="171450" indent="-171450">
              <a:buFont typeface="Arial"/>
              <a:buChar char="•"/>
            </a:pPr>
            <a:r>
              <a:rPr lang="en-US" sz="1400" b="1" baseline="0" dirty="0"/>
              <a:t>In addition to the quote on the screen, he wrote of the church’s social statements, “</a:t>
            </a:r>
            <a:r>
              <a:rPr lang="en-US" sz="1400" b="1" kern="1200" dirty="0">
                <a:solidFill>
                  <a:schemeClr val="tx1"/>
                </a:solidFill>
                <a:effectLst/>
              </a:rPr>
              <a:t>I should say the teaching is relatively comprehensive because a couple of evident gaps exist.    For example, work is only now beginning on women and justice, and ELCA documents have not sketched an adequate political ethic regarding the nature, role, and scope of government or related questions around the nature of citizenship or civic duty, taxation, etc.” </a:t>
            </a:r>
            <a:endParaRPr lang="en-US" sz="1400" b="1" dirty="0"/>
          </a:p>
          <a:p>
            <a:pPr marL="171450" indent="-171450">
              <a:buFont typeface="Arial"/>
              <a:buChar char="•"/>
            </a:pPr>
            <a:endParaRPr lang="en-US" sz="1400" b="1" dirty="0"/>
          </a:p>
          <a:p>
            <a:pPr marL="171450" indent="-171450">
              <a:buFont typeface="Arial"/>
              <a:buChar char="•"/>
            </a:pPr>
            <a:r>
              <a:rPr lang="en-US" sz="1400" b="1" dirty="0"/>
              <a:t>Dr. </a:t>
            </a:r>
            <a:r>
              <a:rPr lang="en-US" sz="1400" b="1" dirty="0" err="1"/>
              <a:t>Willer</a:t>
            </a:r>
            <a:r>
              <a:rPr lang="en-US" sz="1400" b="1" dirty="0"/>
              <a:t> and I are working on several writing projects together.</a:t>
            </a:r>
          </a:p>
        </p:txBody>
      </p:sp>
      <p:sp>
        <p:nvSpPr>
          <p:cNvPr id="4" name="Slide Number Placeholder 3"/>
          <p:cNvSpPr>
            <a:spLocks noGrp="1"/>
          </p:cNvSpPr>
          <p:nvPr>
            <p:ph type="sldNum" sz="quarter" idx="10"/>
          </p:nvPr>
        </p:nvSpPr>
        <p:spPr/>
        <p:txBody>
          <a:bodyPr/>
          <a:lstStyle/>
          <a:p>
            <a:fld id="{AC163018-56B6-374A-B0C6-D00819D37A03}" type="slidenum">
              <a:rPr lang="en-US" smtClean="0"/>
              <a:t>22</a:t>
            </a:fld>
            <a:endParaRPr lang="en-US"/>
          </a:p>
        </p:txBody>
      </p:sp>
    </p:spTree>
    <p:extLst>
      <p:ext uri="{BB962C8B-B14F-4D97-AF65-F5344CB8AC3E}">
        <p14:creationId xmlns:p14="http://schemas.microsoft.com/office/powerpoint/2010/main" val="2788544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I want to use a short video we produced at Georgia College several years ago to describe what we mean by deliberative democracy and deliberative dialogue.</a:t>
            </a:r>
          </a:p>
        </p:txBody>
      </p:sp>
      <p:sp>
        <p:nvSpPr>
          <p:cNvPr id="4" name="Slide Number Placeholder 3"/>
          <p:cNvSpPr>
            <a:spLocks noGrp="1"/>
          </p:cNvSpPr>
          <p:nvPr>
            <p:ph type="sldNum" sz="quarter" idx="10"/>
          </p:nvPr>
        </p:nvSpPr>
        <p:spPr/>
        <p:txBody>
          <a:bodyPr/>
          <a:lstStyle/>
          <a:p>
            <a:fld id="{AC163018-56B6-374A-B0C6-D00819D37A03}" type="slidenum">
              <a:rPr lang="en-US" smtClean="0"/>
              <a:t>23</a:t>
            </a:fld>
            <a:endParaRPr lang="en-US"/>
          </a:p>
        </p:txBody>
      </p:sp>
    </p:spTree>
    <p:extLst>
      <p:ext uri="{BB962C8B-B14F-4D97-AF65-F5344CB8AC3E}">
        <p14:creationId xmlns:p14="http://schemas.microsoft.com/office/powerpoint/2010/main" val="3312013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Adversarial Politics</a:t>
            </a:r>
          </a:p>
          <a:p>
            <a:endParaRPr lang="en-US" sz="2000" b="1" dirty="0"/>
          </a:p>
          <a:p>
            <a:r>
              <a:rPr lang="en-US" sz="2000" b="1" dirty="0"/>
              <a:t>Administrative/Expert Politics</a:t>
            </a:r>
          </a:p>
          <a:p>
            <a:endParaRPr lang="en-US" sz="2000" b="1" dirty="0"/>
          </a:p>
          <a:p>
            <a:r>
              <a:rPr lang="en-US" sz="2000" b="1" dirty="0"/>
              <a:t>Deliberative Politics</a:t>
            </a:r>
          </a:p>
        </p:txBody>
      </p:sp>
      <p:sp>
        <p:nvSpPr>
          <p:cNvPr id="4" name="Slide Number Placeholder 3"/>
          <p:cNvSpPr>
            <a:spLocks noGrp="1"/>
          </p:cNvSpPr>
          <p:nvPr>
            <p:ph type="sldNum" sz="quarter" idx="10"/>
          </p:nvPr>
        </p:nvSpPr>
        <p:spPr/>
        <p:txBody>
          <a:bodyPr/>
          <a:lstStyle/>
          <a:p>
            <a:fld id="{AC163018-56B6-374A-B0C6-D00819D37A03}" type="slidenum">
              <a:rPr lang="en-US" smtClean="0"/>
              <a:t>24</a:t>
            </a:fld>
            <a:endParaRPr lang="en-US"/>
          </a:p>
        </p:txBody>
      </p:sp>
    </p:spTree>
    <p:extLst>
      <p:ext uri="{BB962C8B-B14F-4D97-AF65-F5344CB8AC3E}">
        <p14:creationId xmlns:p14="http://schemas.microsoft.com/office/powerpoint/2010/main" val="2796552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I will leave you to your own thoughts about the current political rhetoric and debates.</a:t>
            </a:r>
          </a:p>
          <a:p>
            <a:endParaRPr lang="en-US" sz="2000" b="1" dirty="0"/>
          </a:p>
          <a:p>
            <a:r>
              <a:rPr lang="en-US" sz="2000" b="1" dirty="0"/>
              <a:t>Debates are often structured as polarities. Pro and con sides to an argument.</a:t>
            </a:r>
          </a:p>
          <a:p>
            <a:endParaRPr lang="en-US" sz="2000" b="1" dirty="0"/>
          </a:p>
          <a:p>
            <a:r>
              <a:rPr lang="en-US" sz="2000" b="1" dirty="0"/>
              <a:t>We are spectators.</a:t>
            </a:r>
          </a:p>
        </p:txBody>
      </p:sp>
      <p:sp>
        <p:nvSpPr>
          <p:cNvPr id="4" name="Slide Number Placeholder 3"/>
          <p:cNvSpPr>
            <a:spLocks noGrp="1"/>
          </p:cNvSpPr>
          <p:nvPr>
            <p:ph type="sldNum" sz="quarter" idx="10"/>
          </p:nvPr>
        </p:nvSpPr>
        <p:spPr/>
        <p:txBody>
          <a:bodyPr/>
          <a:lstStyle/>
          <a:p>
            <a:fld id="{AC163018-56B6-374A-B0C6-D00819D37A03}" type="slidenum">
              <a:rPr lang="en-US" smtClean="0"/>
              <a:t>25</a:t>
            </a:fld>
            <a:endParaRPr lang="en-US"/>
          </a:p>
        </p:txBody>
      </p:sp>
    </p:spTree>
    <p:extLst>
      <p:ext uri="{BB962C8B-B14F-4D97-AF65-F5344CB8AC3E}">
        <p14:creationId xmlns:p14="http://schemas.microsoft.com/office/powerpoint/2010/main" val="357372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648202"/>
          </a:xfrm>
        </p:spPr>
        <p:txBody>
          <a:bodyPr/>
          <a:lstStyle/>
          <a:p>
            <a:pPr algn="ctr"/>
            <a:r>
              <a:rPr lang="en-US" sz="1600" b="1" dirty="0"/>
              <a:t> </a:t>
            </a:r>
            <a:r>
              <a:rPr lang="en-US" sz="1600" b="1" dirty="0">
                <a:solidFill>
                  <a:srgbClr val="FF0000"/>
                </a:solidFill>
              </a:rPr>
              <a:t>HOW DO TOU RESPOND TO THESE STATEMENTS?</a:t>
            </a:r>
          </a:p>
          <a:p>
            <a:endParaRPr lang="en-US" sz="1400" b="1" dirty="0"/>
          </a:p>
          <a:p>
            <a:r>
              <a:rPr lang="en-US" sz="1400" b="1" dirty="0"/>
              <a:t>Here are three important problems of democracy:</a:t>
            </a:r>
          </a:p>
          <a:p>
            <a:pPr marL="171450" indent="-171450">
              <a:buFont typeface="Arial"/>
              <a:buChar char="•"/>
            </a:pPr>
            <a:r>
              <a:rPr lang="en-US" sz="1400" b="1" dirty="0"/>
              <a:t>Citizens play an increasingly narrow role in public life</a:t>
            </a:r>
            <a:r>
              <a:rPr lang="en-US" sz="1400" dirty="0"/>
              <a:t>. </a:t>
            </a:r>
          </a:p>
          <a:p>
            <a:pPr marL="171450" indent="-171450">
              <a:buFont typeface="Arial"/>
              <a:buChar char="•"/>
            </a:pPr>
            <a:r>
              <a:rPr lang="en-US" sz="1400" b="1" dirty="0"/>
              <a:t>Some citizens may find it difficult to make sound decisions together</a:t>
            </a:r>
            <a:r>
              <a:rPr lang="en-US" sz="1400" dirty="0"/>
              <a:t>.</a:t>
            </a:r>
          </a:p>
          <a:p>
            <a:r>
              <a:rPr lang="en-US" sz="1400" dirty="0"/>
              <a:t>		They react hastily</a:t>
            </a:r>
          </a:p>
          <a:p>
            <a:r>
              <a:rPr lang="en-US" sz="1400" dirty="0"/>
              <a:t>		 Self-interest v public interest</a:t>
            </a:r>
          </a:p>
          <a:p>
            <a:pPr marL="171450" indent="-171450">
              <a:buFont typeface="Arial"/>
              <a:buChar char="•"/>
            </a:pPr>
            <a:r>
              <a:rPr lang="en-US" sz="1400" b="1" dirty="0"/>
              <a:t>Even if citizens make sound decisions together about the issues</a:t>
            </a:r>
          </a:p>
          <a:p>
            <a:r>
              <a:rPr lang="en-US" sz="1400" b="1" dirty="0"/>
              <a:t>facing them, they may find it difficult to act together to move</a:t>
            </a:r>
          </a:p>
          <a:p>
            <a:r>
              <a:rPr lang="en-US" sz="1400" b="1" dirty="0"/>
              <a:t>forward.</a:t>
            </a:r>
            <a:r>
              <a:rPr lang="en-US" sz="1400" dirty="0"/>
              <a:t> </a:t>
            </a:r>
          </a:p>
          <a:p>
            <a:r>
              <a:rPr lang="en-US" sz="1400" dirty="0"/>
              <a:t>	Citizens often do not have the habit of working with one</a:t>
            </a:r>
          </a:p>
          <a:p>
            <a:r>
              <a:rPr lang="en-US" sz="1400" dirty="0"/>
              <a:t>	another in the public realm.</a:t>
            </a:r>
          </a:p>
          <a:p>
            <a:endParaRPr lang="en-US" sz="1400" dirty="0"/>
          </a:p>
          <a:p>
            <a:pPr marL="171450" indent="-171450">
              <a:buFont typeface="Arial"/>
              <a:buChar char="•"/>
            </a:pPr>
            <a:r>
              <a:rPr lang="en-US" sz="1400" b="1" dirty="0"/>
              <a:t>Research indicates that fewer people join voluntary organizations, read newspapers, work on community projects, and attend public meetings today contrasted to even  25 years ago.</a:t>
            </a:r>
          </a:p>
          <a:p>
            <a:endParaRPr lang="en-US" sz="1400" b="1" dirty="0"/>
          </a:p>
          <a:p>
            <a:pPr marL="171450" indent="-171450">
              <a:buFont typeface="Arial"/>
              <a:buChar char="•"/>
            </a:pPr>
            <a:r>
              <a:rPr lang="en-US" sz="1400" b="1" dirty="0"/>
              <a:t>The ELCA is experiencing membership erosion and other challenges.</a:t>
            </a:r>
          </a:p>
          <a:p>
            <a:endParaRPr lang="en-US" sz="1400" b="1" dirty="0"/>
          </a:p>
          <a:p>
            <a:pPr marL="171450" indent="-171450">
              <a:buFont typeface="Arial"/>
              <a:buChar char="•"/>
            </a:pPr>
            <a:r>
              <a:rPr lang="en-US" sz="1400" b="1" dirty="0"/>
              <a:t>At the same time, Lutherans have a strong heritage of public service</a:t>
            </a:r>
            <a:r>
              <a:rPr lang="en-US" sz="1400" dirty="0"/>
              <a:t>. </a:t>
            </a:r>
            <a:r>
              <a:rPr lang="en-US" sz="1400" b="1" dirty="0"/>
              <a:t>1 IN 5 BENEFIT FROM LSS	</a:t>
            </a:r>
          </a:p>
          <a:p>
            <a:pPr marL="171450" indent="-171450">
              <a:buFont typeface="Arial"/>
              <a:buChar char="•"/>
            </a:pPr>
            <a:endParaRPr lang="en-US" sz="1400" dirty="0"/>
          </a:p>
          <a:p>
            <a:endParaRPr lang="en-US" dirty="0"/>
          </a:p>
        </p:txBody>
      </p:sp>
      <p:sp>
        <p:nvSpPr>
          <p:cNvPr id="4" name="Slide Number Placeholder 3"/>
          <p:cNvSpPr>
            <a:spLocks noGrp="1"/>
          </p:cNvSpPr>
          <p:nvPr>
            <p:ph type="sldNum" sz="quarter" idx="10"/>
          </p:nvPr>
        </p:nvSpPr>
        <p:spPr/>
        <p:txBody>
          <a:bodyPr/>
          <a:lstStyle/>
          <a:p>
            <a:fld id="{AC163018-56B6-374A-B0C6-D00819D37A03}" type="slidenum">
              <a:rPr lang="en-US" smtClean="0"/>
              <a:t>6</a:t>
            </a:fld>
            <a:endParaRPr lang="en-US"/>
          </a:p>
        </p:txBody>
      </p:sp>
    </p:spTree>
    <p:extLst>
      <p:ext uri="{BB962C8B-B14F-4D97-AF65-F5344CB8AC3E}">
        <p14:creationId xmlns:p14="http://schemas.microsoft.com/office/powerpoint/2010/main" val="315621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C-SPAN is</a:t>
            </a:r>
            <a:r>
              <a:rPr lang="en-US" sz="1800" b="1" baseline="0" dirty="0"/>
              <a:t> an example of</a:t>
            </a:r>
            <a:r>
              <a:rPr lang="en-US" sz="1800" b="1" dirty="0"/>
              <a:t>  expert politics.</a:t>
            </a:r>
          </a:p>
          <a:p>
            <a:endParaRPr lang="en-US" sz="1800" b="1" dirty="0"/>
          </a:p>
          <a:p>
            <a:r>
              <a:rPr lang="en-US" sz="1800" b="1" dirty="0"/>
              <a:t>Experts offer analysis, facts, trends, observations, but often stop short of providing definitive recommendations.</a:t>
            </a:r>
          </a:p>
          <a:p>
            <a:endParaRPr lang="en-US" sz="1800" b="1" dirty="0"/>
          </a:p>
          <a:p>
            <a:r>
              <a:rPr lang="en-US" sz="1800" b="1" dirty="0"/>
              <a:t>Audience members have an opportunity to interact with the experts but are by and large spectators.</a:t>
            </a:r>
          </a:p>
        </p:txBody>
      </p:sp>
      <p:sp>
        <p:nvSpPr>
          <p:cNvPr id="4" name="Slide Number Placeholder 3"/>
          <p:cNvSpPr>
            <a:spLocks noGrp="1"/>
          </p:cNvSpPr>
          <p:nvPr>
            <p:ph type="sldNum" sz="quarter" idx="10"/>
          </p:nvPr>
        </p:nvSpPr>
        <p:spPr/>
        <p:txBody>
          <a:bodyPr/>
          <a:lstStyle/>
          <a:p>
            <a:fld id="{AC163018-56B6-374A-B0C6-D00819D37A03}" type="slidenum">
              <a:rPr lang="en-US" smtClean="0"/>
              <a:t>26</a:t>
            </a:fld>
            <a:endParaRPr lang="en-US"/>
          </a:p>
        </p:txBody>
      </p:sp>
    </p:spTree>
    <p:extLst>
      <p:ext uri="{BB962C8B-B14F-4D97-AF65-F5344CB8AC3E}">
        <p14:creationId xmlns:p14="http://schemas.microsoft.com/office/powerpoint/2010/main" val="676310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Note the posture in the three photos!  </a:t>
            </a:r>
          </a:p>
          <a:p>
            <a:endParaRPr lang="en-US" sz="1800" b="1" dirty="0"/>
          </a:p>
          <a:p>
            <a:r>
              <a:rPr lang="en-US" sz="1800" b="1" dirty="0">
                <a:solidFill>
                  <a:srgbClr val="FF0000"/>
                </a:solidFill>
              </a:rPr>
              <a:t>GO BACK TWO SLIDES</a:t>
            </a:r>
          </a:p>
          <a:p>
            <a:endParaRPr lang="en-US" sz="1800" b="1" dirty="0"/>
          </a:p>
          <a:p>
            <a:r>
              <a:rPr lang="en-US" sz="1800" b="1" dirty="0"/>
              <a:t>This is a community deliberative forum in Georgia where</a:t>
            </a:r>
            <a:r>
              <a:rPr lang="en-US" sz="1800" b="1" baseline="0" dirty="0"/>
              <a:t> people shared their ideas about the university’s relationship with the community. </a:t>
            </a:r>
            <a:endParaRPr lang="en-US" sz="1800" b="1" dirty="0"/>
          </a:p>
        </p:txBody>
      </p:sp>
      <p:sp>
        <p:nvSpPr>
          <p:cNvPr id="4" name="Slide Number Placeholder 3"/>
          <p:cNvSpPr>
            <a:spLocks noGrp="1"/>
          </p:cNvSpPr>
          <p:nvPr>
            <p:ph type="sldNum" sz="quarter" idx="10"/>
          </p:nvPr>
        </p:nvSpPr>
        <p:spPr/>
        <p:txBody>
          <a:bodyPr/>
          <a:lstStyle/>
          <a:p>
            <a:fld id="{AC163018-56B6-374A-B0C6-D00819D37A03}" type="slidenum">
              <a:rPr lang="en-US" smtClean="0"/>
              <a:t>27</a:t>
            </a:fld>
            <a:endParaRPr lang="en-US"/>
          </a:p>
        </p:txBody>
      </p:sp>
    </p:spTree>
    <p:extLst>
      <p:ext uri="{BB962C8B-B14F-4D97-AF65-F5344CB8AC3E}">
        <p14:creationId xmlns:p14="http://schemas.microsoft.com/office/powerpoint/2010/main" val="152240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800" b="1" baseline="0" dirty="0"/>
              <a:t>Deliberative Democracy is choice work. In the deliberative process, the moderator works hard with forum participants to arrive at some  collective judgments.</a:t>
            </a:r>
            <a:endParaRPr lang="en-US" sz="1800" b="1" dirty="0"/>
          </a:p>
        </p:txBody>
      </p:sp>
      <p:sp>
        <p:nvSpPr>
          <p:cNvPr id="4" name="Slide Number Placeholder 3"/>
          <p:cNvSpPr>
            <a:spLocks noGrp="1"/>
          </p:cNvSpPr>
          <p:nvPr>
            <p:ph type="sldNum" sz="quarter" idx="10"/>
          </p:nvPr>
        </p:nvSpPr>
        <p:spPr/>
        <p:txBody>
          <a:bodyPr/>
          <a:lstStyle/>
          <a:p>
            <a:fld id="{AC163018-56B6-374A-B0C6-D00819D37A03}" type="slidenum">
              <a:rPr lang="en-US" smtClean="0"/>
              <a:t>28</a:t>
            </a:fld>
            <a:endParaRPr lang="en-US"/>
          </a:p>
        </p:txBody>
      </p:sp>
    </p:spTree>
    <p:extLst>
      <p:ext uri="{BB962C8B-B14F-4D97-AF65-F5344CB8AC3E}">
        <p14:creationId xmlns:p14="http://schemas.microsoft.com/office/powerpoint/2010/main" val="2568690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I would argue that we could add another column called DISCERNMENT and list the qualities that the ELCA Task Force of Communal Discernment conveyed in their report.</a:t>
            </a:r>
          </a:p>
          <a:p>
            <a:endParaRPr lang="en-US" sz="1800" b="1" dirty="0"/>
          </a:p>
          <a:p>
            <a:r>
              <a:rPr lang="en-US" sz="1800" b="1" dirty="0"/>
              <a:t>I believe deliberative dialogue corresponds to communal discernment.</a:t>
            </a:r>
          </a:p>
        </p:txBody>
      </p:sp>
      <p:sp>
        <p:nvSpPr>
          <p:cNvPr id="4" name="Slide Number Placeholder 3"/>
          <p:cNvSpPr>
            <a:spLocks noGrp="1"/>
          </p:cNvSpPr>
          <p:nvPr>
            <p:ph type="sldNum" sz="quarter" idx="10"/>
          </p:nvPr>
        </p:nvSpPr>
        <p:spPr/>
        <p:txBody>
          <a:bodyPr/>
          <a:lstStyle/>
          <a:p>
            <a:fld id="{52E47B90-788E-914C-BE7A-2FE7D6E3DE7D}" type="slidenum">
              <a:rPr lang="en-US" smtClean="0"/>
              <a:t>29</a:t>
            </a:fld>
            <a:endParaRPr lang="en-US"/>
          </a:p>
        </p:txBody>
      </p:sp>
    </p:spTree>
    <p:extLst>
      <p:ext uri="{BB962C8B-B14F-4D97-AF65-F5344CB8AC3E}">
        <p14:creationId xmlns:p14="http://schemas.microsoft.com/office/powerpoint/2010/main" val="440671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E47B90-788E-914C-BE7A-2FE7D6E3DE7D}" type="slidenum">
              <a:rPr lang="en-US" smtClean="0"/>
              <a:t>30</a:t>
            </a:fld>
            <a:endParaRPr lang="en-US"/>
          </a:p>
        </p:txBody>
      </p:sp>
    </p:spTree>
    <p:extLst>
      <p:ext uri="{BB962C8B-B14F-4D97-AF65-F5344CB8AC3E}">
        <p14:creationId xmlns:p14="http://schemas.microsoft.com/office/powerpoint/2010/main" val="2064598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Perhaps the most important skill lifted</a:t>
            </a:r>
            <a:r>
              <a:rPr lang="en-US" sz="1800" b="1" baseline="0" dirty="0"/>
              <a:t> </a:t>
            </a:r>
            <a:r>
              <a:rPr lang="en-US" sz="1800" b="1" dirty="0"/>
              <a:t>up in the deliberative dialogue movement is LISTENING.</a:t>
            </a:r>
          </a:p>
          <a:p>
            <a:endParaRPr lang="en-US" sz="1800" b="1" dirty="0"/>
          </a:p>
          <a:p>
            <a:r>
              <a:rPr lang="en-US" sz="1800" b="1" dirty="0"/>
              <a:t>Listening to the “other.” Appreciating the different perspectives of others.</a:t>
            </a:r>
          </a:p>
          <a:p>
            <a:endParaRPr lang="en-US" sz="1800" b="1" dirty="0"/>
          </a:p>
          <a:p>
            <a:r>
              <a:rPr lang="en-US" sz="1800" b="1" dirty="0"/>
              <a:t>DD invites us to share our opinions, but we are also challenged to move beyond the “I” to the community – Ubuntu – and think about what common agreement the group might achieve.</a:t>
            </a:r>
          </a:p>
        </p:txBody>
      </p:sp>
      <p:sp>
        <p:nvSpPr>
          <p:cNvPr id="4" name="Slide Number Placeholder 3"/>
          <p:cNvSpPr>
            <a:spLocks noGrp="1"/>
          </p:cNvSpPr>
          <p:nvPr>
            <p:ph type="sldNum" sz="quarter" idx="10"/>
          </p:nvPr>
        </p:nvSpPr>
        <p:spPr/>
        <p:txBody>
          <a:bodyPr/>
          <a:lstStyle/>
          <a:p>
            <a:fld id="{AC163018-56B6-374A-B0C6-D00819D37A03}" type="slidenum">
              <a:rPr lang="en-US" smtClean="0"/>
              <a:t>31</a:t>
            </a:fld>
            <a:endParaRPr lang="en-US"/>
          </a:p>
        </p:txBody>
      </p:sp>
    </p:spTree>
    <p:extLst>
      <p:ext uri="{BB962C8B-B14F-4D97-AF65-F5344CB8AC3E}">
        <p14:creationId xmlns:p14="http://schemas.microsoft.com/office/powerpoint/2010/main" val="2245381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800" b="1" dirty="0"/>
              <a:t>This is the concise description of the deliberative process.</a:t>
            </a:r>
          </a:p>
          <a:p>
            <a:endParaRPr lang="en-US" sz="1800" b="1" dirty="0"/>
          </a:p>
          <a:p>
            <a:pPr marL="171450" indent="-171450">
              <a:buFont typeface="Arial"/>
              <a:buChar char="•"/>
            </a:pPr>
            <a:r>
              <a:rPr lang="en-US" sz="1800" b="1" dirty="0"/>
              <a:t>We will take some time after the break to experience a deliberative forum.</a:t>
            </a:r>
          </a:p>
          <a:p>
            <a:endParaRPr lang="en-US" dirty="0"/>
          </a:p>
        </p:txBody>
      </p:sp>
      <p:sp>
        <p:nvSpPr>
          <p:cNvPr id="4" name="Slide Number Placeholder 3"/>
          <p:cNvSpPr>
            <a:spLocks noGrp="1"/>
          </p:cNvSpPr>
          <p:nvPr>
            <p:ph type="sldNum" sz="quarter" idx="10"/>
          </p:nvPr>
        </p:nvSpPr>
        <p:spPr/>
        <p:txBody>
          <a:bodyPr/>
          <a:lstStyle/>
          <a:p>
            <a:fld id="{AC163018-56B6-374A-B0C6-D00819D37A03}" type="slidenum">
              <a:rPr lang="en-US" smtClean="0"/>
              <a:t>32</a:t>
            </a:fld>
            <a:endParaRPr lang="en-US"/>
          </a:p>
        </p:txBody>
      </p:sp>
    </p:spTree>
    <p:extLst>
      <p:ext uri="{BB962C8B-B14F-4D97-AF65-F5344CB8AC3E}">
        <p14:creationId xmlns:p14="http://schemas.microsoft.com/office/powerpoint/2010/main" val="410433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This is another way of illustrating the process.</a:t>
            </a:r>
          </a:p>
          <a:p>
            <a:endParaRPr lang="en-US" dirty="0"/>
          </a:p>
          <a:p>
            <a:endParaRPr lang="en-US" dirty="0"/>
          </a:p>
        </p:txBody>
      </p:sp>
      <p:sp>
        <p:nvSpPr>
          <p:cNvPr id="4" name="Slide Number Placeholder 3"/>
          <p:cNvSpPr>
            <a:spLocks noGrp="1"/>
          </p:cNvSpPr>
          <p:nvPr>
            <p:ph type="sldNum" sz="quarter" idx="10"/>
          </p:nvPr>
        </p:nvSpPr>
        <p:spPr/>
        <p:txBody>
          <a:bodyPr/>
          <a:lstStyle/>
          <a:p>
            <a:fld id="{AC163018-56B6-374A-B0C6-D00819D37A03}" type="slidenum">
              <a:rPr lang="en-US" smtClean="0"/>
              <a:t>33</a:t>
            </a:fld>
            <a:endParaRPr lang="en-US"/>
          </a:p>
        </p:txBody>
      </p:sp>
    </p:spTree>
    <p:extLst>
      <p:ext uri="{BB962C8B-B14F-4D97-AF65-F5344CB8AC3E}">
        <p14:creationId xmlns:p14="http://schemas.microsoft.com/office/powerpoint/2010/main" val="571838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We live in an age where many of us like to get our questions answered instantly.</a:t>
            </a:r>
          </a:p>
          <a:p>
            <a:endParaRPr lang="en-US" sz="1800" b="1" dirty="0"/>
          </a:p>
          <a:p>
            <a:r>
              <a:rPr lang="en-US" sz="1800" b="1" dirty="0"/>
              <a:t>Let me “Google that!”</a:t>
            </a:r>
          </a:p>
          <a:p>
            <a:endParaRPr lang="en-US" sz="1800" b="1" dirty="0"/>
          </a:p>
          <a:p>
            <a:r>
              <a:rPr lang="en-US" sz="1800" b="1" dirty="0"/>
              <a:t>Naming a problem, researching and developing teaching documents, framing dialogue resources,</a:t>
            </a:r>
            <a:r>
              <a:rPr lang="en-US" sz="1800" b="1" baseline="0" dirty="0"/>
              <a:t> and analyzing forum results takes time.</a:t>
            </a:r>
            <a:endParaRPr lang="en-US" sz="1800" b="1" dirty="0"/>
          </a:p>
          <a:p>
            <a:endParaRPr lang="en-US" sz="1800" b="1" dirty="0"/>
          </a:p>
          <a:p>
            <a:r>
              <a:rPr lang="en-US" sz="1800" b="1" dirty="0"/>
              <a:t>Meaningful and sustainable change takes time, patience,</a:t>
            </a:r>
            <a:r>
              <a:rPr lang="en-US" sz="1800" b="1" baseline="0" dirty="0"/>
              <a:t> and persistence.</a:t>
            </a:r>
            <a:endParaRPr lang="en-US" sz="1800" b="1" dirty="0"/>
          </a:p>
        </p:txBody>
      </p:sp>
      <p:sp>
        <p:nvSpPr>
          <p:cNvPr id="4" name="Slide Number Placeholder 3"/>
          <p:cNvSpPr>
            <a:spLocks noGrp="1"/>
          </p:cNvSpPr>
          <p:nvPr>
            <p:ph type="sldNum" sz="quarter" idx="10"/>
          </p:nvPr>
        </p:nvSpPr>
        <p:spPr/>
        <p:txBody>
          <a:bodyPr/>
          <a:lstStyle/>
          <a:p>
            <a:fld id="{AC163018-56B6-374A-B0C6-D00819D37A03}" type="slidenum">
              <a:rPr lang="en-US" smtClean="0"/>
              <a:t>34</a:t>
            </a:fld>
            <a:endParaRPr lang="en-US"/>
          </a:p>
        </p:txBody>
      </p:sp>
    </p:spTree>
    <p:extLst>
      <p:ext uri="{BB962C8B-B14F-4D97-AF65-F5344CB8AC3E}">
        <p14:creationId xmlns:p14="http://schemas.microsoft.com/office/powerpoint/2010/main" val="2128602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sz="1200" dirty="0"/>
              <a:t>To help people w</a:t>
            </a:r>
            <a:r>
              <a:rPr lang="en-US" sz="1200" dirty="0">
                <a:solidFill>
                  <a:schemeClr val="tx1">
                    <a:lumMod val="90000"/>
                    <a:lumOff val="10000"/>
                  </a:schemeClr>
                </a:solidFill>
              </a:rPr>
              <a:t>eigh different options and approaches </a:t>
            </a:r>
          </a:p>
          <a:p>
            <a:pPr>
              <a:buFont typeface="Wingdings" panose="05000000000000000000" pitchFamily="2" charset="2"/>
              <a:buChar char="v"/>
            </a:pPr>
            <a:r>
              <a:rPr lang="en-US" sz="1200" dirty="0">
                <a:solidFill>
                  <a:schemeClr val="tx1">
                    <a:lumMod val="90000"/>
                    <a:lumOff val="10000"/>
                  </a:schemeClr>
                </a:solidFill>
              </a:rPr>
              <a:t> To give people a chance to hear other perspectives and points of view</a:t>
            </a:r>
          </a:p>
          <a:p>
            <a:pPr>
              <a:buFont typeface="Wingdings" panose="05000000000000000000" pitchFamily="2" charset="2"/>
              <a:buChar char="v"/>
            </a:pPr>
            <a:r>
              <a:rPr lang="en-US" sz="1200" dirty="0">
                <a:solidFill>
                  <a:schemeClr val="tx1">
                    <a:lumMod val="90000"/>
                    <a:lumOff val="10000"/>
                  </a:schemeClr>
                </a:solidFill>
              </a:rPr>
              <a:t>To help people look closely at the risks and trade-offs of different approaches</a:t>
            </a:r>
          </a:p>
          <a:p>
            <a:pPr>
              <a:buFont typeface="Wingdings" panose="05000000000000000000" pitchFamily="2" charset="2"/>
              <a:buChar char="v"/>
            </a:pPr>
            <a:r>
              <a:rPr lang="en-US" sz="1200" dirty="0">
                <a:solidFill>
                  <a:schemeClr val="tx1">
                    <a:lumMod val="90000"/>
                    <a:lumOff val="10000"/>
                  </a:schemeClr>
                </a:solidFill>
              </a:rPr>
              <a:t>To help people test their own thinking in a safe environment where everyone is committed to listening and reconsidering initial thoughts</a:t>
            </a:r>
          </a:p>
          <a:p>
            <a:endParaRPr lang="en-US" dirty="0"/>
          </a:p>
        </p:txBody>
      </p:sp>
      <p:sp>
        <p:nvSpPr>
          <p:cNvPr id="4" name="Slide Number Placeholder 3"/>
          <p:cNvSpPr>
            <a:spLocks noGrp="1"/>
          </p:cNvSpPr>
          <p:nvPr>
            <p:ph type="sldNum" sz="quarter" idx="10"/>
          </p:nvPr>
        </p:nvSpPr>
        <p:spPr/>
        <p:txBody>
          <a:bodyPr/>
          <a:lstStyle/>
          <a:p>
            <a:fld id="{5F244503-3D60-4793-893D-60BF9927ACCB}" type="slidenum">
              <a:rPr lang="en-US" smtClean="0"/>
              <a:t>36</a:t>
            </a:fld>
            <a:endParaRPr lang="en-US"/>
          </a:p>
        </p:txBody>
      </p:sp>
    </p:spTree>
    <p:extLst>
      <p:ext uri="{BB962C8B-B14F-4D97-AF65-F5344CB8AC3E}">
        <p14:creationId xmlns:p14="http://schemas.microsoft.com/office/powerpoint/2010/main" val="81548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62000"/>
            <a:ext cx="6096000" cy="3429000"/>
          </a:xfrm>
        </p:spPr>
      </p:sp>
      <p:sp>
        <p:nvSpPr>
          <p:cNvPr id="3" name="Notes Placeholder 2"/>
          <p:cNvSpPr>
            <a:spLocks noGrp="1"/>
          </p:cNvSpPr>
          <p:nvPr>
            <p:ph type="body" idx="1"/>
          </p:nvPr>
        </p:nvSpPr>
        <p:spPr>
          <a:xfrm>
            <a:off x="228600" y="4570413"/>
            <a:ext cx="5486400" cy="4114800"/>
          </a:xfrm>
        </p:spPr>
        <p:txBody>
          <a:bodyPr/>
          <a:lstStyle/>
          <a:p>
            <a:pPr marL="0" indent="0">
              <a:buFont typeface="Arial"/>
              <a:buNone/>
            </a:pPr>
            <a:r>
              <a:rPr lang="en-US" sz="1800" b="1" dirty="0"/>
              <a:t>These are questions I hope we can discuss today.</a:t>
            </a:r>
          </a:p>
          <a:p>
            <a:pPr marL="0" indent="0">
              <a:buFont typeface="Arial"/>
              <a:buNone/>
            </a:pPr>
            <a:endParaRPr lang="en-US" sz="1800" b="1" dirty="0"/>
          </a:p>
          <a:p>
            <a:r>
              <a:rPr lang="en-US" sz="1800" b="1" dirty="0"/>
              <a:t>The Church has always been an agent of change.</a:t>
            </a:r>
          </a:p>
          <a:p>
            <a:endParaRPr lang="en-US" sz="1800" b="1" dirty="0"/>
          </a:p>
          <a:p>
            <a:r>
              <a:rPr lang="en-US" sz="1800" b="1" dirty="0"/>
              <a:t>We talk</a:t>
            </a:r>
            <a:r>
              <a:rPr lang="en-US" sz="1800" b="1" baseline="0" dirty="0"/>
              <a:t> about giving ourselves away for the Gospel.</a:t>
            </a:r>
          </a:p>
          <a:p>
            <a:endParaRPr lang="en-US" sz="1800" b="1" baseline="0" dirty="0"/>
          </a:p>
          <a:p>
            <a:r>
              <a:rPr lang="en-US" sz="1800" b="1" baseline="0" dirty="0"/>
              <a:t>What thoughts do you have?</a:t>
            </a:r>
            <a:endParaRPr lang="en-US" sz="1800" b="1"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C163018-56B6-374A-B0C6-D00819D37A03}" type="slidenum">
              <a:rPr lang="en-US" smtClean="0"/>
              <a:t>7</a:t>
            </a:fld>
            <a:endParaRPr lang="en-US"/>
          </a:p>
        </p:txBody>
      </p:sp>
    </p:spTree>
    <p:extLst>
      <p:ext uri="{BB962C8B-B14F-4D97-AF65-F5344CB8AC3E}">
        <p14:creationId xmlns:p14="http://schemas.microsoft.com/office/powerpoint/2010/main" val="91096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On a trip to England</a:t>
            </a:r>
            <a:r>
              <a:rPr lang="en-US" sz="1800" b="1" baseline="0" dirty="0"/>
              <a:t>, we worshipped at St. Martins and discovered the parish Ten Point Charter.</a:t>
            </a:r>
            <a:endParaRPr lang="en-US" sz="1800" b="1" dirty="0"/>
          </a:p>
        </p:txBody>
      </p:sp>
      <p:sp>
        <p:nvSpPr>
          <p:cNvPr id="4" name="Slide Number Placeholder 3"/>
          <p:cNvSpPr>
            <a:spLocks noGrp="1"/>
          </p:cNvSpPr>
          <p:nvPr>
            <p:ph type="sldNum" sz="quarter" idx="10"/>
          </p:nvPr>
        </p:nvSpPr>
        <p:spPr/>
        <p:txBody>
          <a:bodyPr/>
          <a:lstStyle/>
          <a:p>
            <a:fld id="{AC163018-56B6-374A-B0C6-D00819D37A03}" type="slidenum">
              <a:rPr lang="en-US" smtClean="0"/>
              <a:t>8</a:t>
            </a:fld>
            <a:endParaRPr lang="en-US"/>
          </a:p>
        </p:txBody>
      </p:sp>
    </p:spTree>
    <p:extLst>
      <p:ext uri="{BB962C8B-B14F-4D97-AF65-F5344CB8AC3E}">
        <p14:creationId xmlns:p14="http://schemas.microsoft.com/office/powerpoint/2010/main" val="187687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What examples can we list?</a:t>
            </a:r>
          </a:p>
        </p:txBody>
      </p:sp>
      <p:sp>
        <p:nvSpPr>
          <p:cNvPr id="4" name="Slide Number Placeholder 3"/>
          <p:cNvSpPr>
            <a:spLocks noGrp="1"/>
          </p:cNvSpPr>
          <p:nvPr>
            <p:ph type="sldNum" sz="quarter" idx="10"/>
          </p:nvPr>
        </p:nvSpPr>
        <p:spPr/>
        <p:txBody>
          <a:bodyPr/>
          <a:lstStyle/>
          <a:p>
            <a:fld id="{AC163018-56B6-374A-B0C6-D00819D37A03}" type="slidenum">
              <a:rPr lang="en-US" smtClean="0"/>
              <a:t>9</a:t>
            </a:fld>
            <a:endParaRPr lang="en-US"/>
          </a:p>
        </p:txBody>
      </p:sp>
    </p:spTree>
    <p:extLst>
      <p:ext uri="{BB962C8B-B14F-4D97-AF65-F5344CB8AC3E}">
        <p14:creationId xmlns:p14="http://schemas.microsoft.com/office/powerpoint/2010/main" val="227566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Thomas Friedman was asked about the many difficult problems we face in America today.</a:t>
            </a:r>
          </a:p>
          <a:p>
            <a:endParaRPr lang="en-US" sz="1800" b="1" dirty="0"/>
          </a:p>
          <a:p>
            <a:r>
              <a:rPr lang="en-US" sz="1800" b="1" dirty="0"/>
              <a:t>His answer? (QUOTE ON SLIDE) </a:t>
            </a:r>
          </a:p>
        </p:txBody>
      </p:sp>
      <p:sp>
        <p:nvSpPr>
          <p:cNvPr id="4" name="Slide Number Placeholder 3"/>
          <p:cNvSpPr>
            <a:spLocks noGrp="1"/>
          </p:cNvSpPr>
          <p:nvPr>
            <p:ph type="sldNum" sz="quarter" idx="10"/>
          </p:nvPr>
        </p:nvSpPr>
        <p:spPr/>
        <p:txBody>
          <a:bodyPr/>
          <a:lstStyle/>
          <a:p>
            <a:fld id="{AC163018-56B6-374A-B0C6-D00819D37A03}" type="slidenum">
              <a:rPr lang="en-US" smtClean="0"/>
              <a:t>10</a:t>
            </a:fld>
            <a:endParaRPr lang="en-US"/>
          </a:p>
        </p:txBody>
      </p:sp>
    </p:spTree>
    <p:extLst>
      <p:ext uri="{BB962C8B-B14F-4D97-AF65-F5344CB8AC3E}">
        <p14:creationId xmlns:p14="http://schemas.microsoft.com/office/powerpoint/2010/main" val="221758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In a few minutes I want to introduce the characteristics</a:t>
            </a:r>
            <a:r>
              <a:rPr lang="en-US" sz="1800" b="1" baseline="0" dirty="0"/>
              <a:t> of deliberative dialogue.</a:t>
            </a:r>
          </a:p>
          <a:p>
            <a:endParaRPr lang="en-US" sz="1800" b="1" baseline="0" dirty="0"/>
          </a:p>
          <a:p>
            <a:r>
              <a:rPr lang="en-US" sz="1800" b="1" baseline="0" dirty="0"/>
              <a:t>Having worked with social statements in the parish, I always wanted tools to help stimulate conversation.</a:t>
            </a:r>
            <a:endParaRPr lang="en-US" sz="1800" b="1" dirty="0"/>
          </a:p>
        </p:txBody>
      </p:sp>
      <p:sp>
        <p:nvSpPr>
          <p:cNvPr id="4" name="Slide Number Placeholder 3"/>
          <p:cNvSpPr>
            <a:spLocks noGrp="1"/>
          </p:cNvSpPr>
          <p:nvPr>
            <p:ph type="sldNum" sz="quarter" idx="10"/>
          </p:nvPr>
        </p:nvSpPr>
        <p:spPr/>
        <p:txBody>
          <a:bodyPr/>
          <a:lstStyle/>
          <a:p>
            <a:fld id="{AC163018-56B6-374A-B0C6-D00819D37A03}" type="slidenum">
              <a:rPr lang="en-US" smtClean="0"/>
              <a:t>11</a:t>
            </a:fld>
            <a:endParaRPr lang="en-US"/>
          </a:p>
        </p:txBody>
      </p:sp>
    </p:spTree>
    <p:extLst>
      <p:ext uri="{BB962C8B-B14F-4D97-AF65-F5344CB8AC3E}">
        <p14:creationId xmlns:p14="http://schemas.microsoft.com/office/powerpoint/2010/main" val="337460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t>Are there texts or Gospel stories that come to mind?</a:t>
            </a:r>
          </a:p>
        </p:txBody>
      </p:sp>
      <p:sp>
        <p:nvSpPr>
          <p:cNvPr id="4" name="Slide Number Placeholder 3"/>
          <p:cNvSpPr>
            <a:spLocks noGrp="1"/>
          </p:cNvSpPr>
          <p:nvPr>
            <p:ph type="sldNum" sz="quarter" idx="10"/>
          </p:nvPr>
        </p:nvSpPr>
        <p:spPr/>
        <p:txBody>
          <a:bodyPr/>
          <a:lstStyle/>
          <a:p>
            <a:fld id="{AC163018-56B6-374A-B0C6-D00819D37A03}" type="slidenum">
              <a:rPr lang="en-US" smtClean="0"/>
              <a:t>12</a:t>
            </a:fld>
            <a:endParaRPr lang="en-US"/>
          </a:p>
        </p:txBody>
      </p:sp>
    </p:spTree>
    <p:extLst>
      <p:ext uri="{BB962C8B-B14F-4D97-AF65-F5344CB8AC3E}">
        <p14:creationId xmlns:p14="http://schemas.microsoft.com/office/powerpoint/2010/main" val="117123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I did my seminary studies at the Graduate Theological Union in Berkeley.</a:t>
            </a:r>
          </a:p>
          <a:p>
            <a:endParaRPr lang="en-US" sz="1800" b="1" dirty="0"/>
          </a:p>
          <a:p>
            <a:r>
              <a:rPr lang="en-US" sz="1800" b="1" dirty="0"/>
              <a:t>I took worship courses at CDSP, church history and homiletics at PLTS, and most of my Biblical studies</a:t>
            </a:r>
            <a:r>
              <a:rPr lang="en-US" sz="1800" b="1" baseline="0" dirty="0"/>
              <a:t> at </a:t>
            </a:r>
            <a:r>
              <a:rPr lang="en-US" sz="1800" b="1" dirty="0"/>
              <a:t>the Jesuit School of Theology Berkeley.</a:t>
            </a:r>
          </a:p>
          <a:p>
            <a:endParaRPr lang="en-US" sz="1800" b="1" dirty="0"/>
          </a:p>
          <a:p>
            <a:r>
              <a:rPr lang="en-US" sz="1800" b="1" dirty="0"/>
              <a:t>Father John Donahue, one of my favorite seminary professors. He wrote The Gospel in Parable.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C163018-56B6-374A-B0C6-D00819D37A03}" type="slidenum">
              <a:rPr lang="en-US" smtClean="0"/>
              <a:t>13</a:t>
            </a:fld>
            <a:endParaRPr lang="en-US"/>
          </a:p>
        </p:txBody>
      </p:sp>
    </p:spTree>
    <p:extLst>
      <p:ext uri="{BB962C8B-B14F-4D97-AF65-F5344CB8AC3E}">
        <p14:creationId xmlns:p14="http://schemas.microsoft.com/office/powerpoint/2010/main" val="21810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4B66A-13F2-CD4B-88AE-BA90EB1EE03F}"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138332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4B66A-13F2-CD4B-88AE-BA90EB1EE03F}"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205511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4B66A-13F2-CD4B-88AE-BA90EB1EE03F}"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033639-9BAB-7448-90C5-43FBCAE2A79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5147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C4B66A-13F2-CD4B-88AE-BA90EB1EE03F}"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123070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C4B66A-13F2-CD4B-88AE-BA90EB1EE03F}"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033639-9BAB-7448-90C5-43FBCAE2A79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347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C4B66A-13F2-CD4B-88AE-BA90EB1EE03F}"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3911456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4B66A-13F2-CD4B-88AE-BA90EB1EE03F}"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1467332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4B66A-13F2-CD4B-88AE-BA90EB1EE03F}"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880132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E72AE48-94E6-46E0-BE32-5F0716DE9115}" type="datetime1">
              <a:rPr lang="en-US" smtClean="0"/>
              <a:pPr/>
              <a:t>5/1/24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053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normAutofit/>
          </a:bodyPr>
          <a:lstStyle/>
          <a:p>
            <a:pPr lvl="0"/>
            <a:endParaRPr 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A5F899E-4111-A445-8769-0A35B9B48AC2}" type="slidenum">
              <a:rPr lang="en-US"/>
              <a:pPr>
                <a:defRPr/>
              </a:pPr>
              <a:t>‹#›</a:t>
            </a:fld>
            <a:endParaRPr lang="en-US"/>
          </a:p>
        </p:txBody>
      </p:sp>
    </p:spTree>
    <p:extLst>
      <p:ext uri="{BB962C8B-B14F-4D97-AF65-F5344CB8AC3E}">
        <p14:creationId xmlns:p14="http://schemas.microsoft.com/office/powerpoint/2010/main" val="74751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4B66A-13F2-CD4B-88AE-BA90EB1EE03F}"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238845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4B66A-13F2-CD4B-88AE-BA90EB1EE03F}"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372162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4B66A-13F2-CD4B-88AE-BA90EB1EE03F}"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3883373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4B66A-13F2-CD4B-88AE-BA90EB1EE03F}" type="datetimeFigureOut">
              <a:rPr lang="en-US" smtClean="0"/>
              <a:t>5/1/24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230127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4B66A-13F2-CD4B-88AE-BA90EB1EE03F}" type="datetimeFigureOut">
              <a:rPr lang="en-US" smtClean="0"/>
              <a:t>5/1/24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203414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4B66A-13F2-CD4B-88AE-BA90EB1EE03F}" type="datetimeFigureOut">
              <a:rPr lang="en-US" smtClean="0"/>
              <a:t>5/1/24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145354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C4B66A-13F2-CD4B-88AE-BA90EB1EE03F}"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359528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C4B66A-13F2-CD4B-88AE-BA90EB1EE03F}"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033639-9BAB-7448-90C5-43FBCAE2A794}" type="slidenum">
              <a:rPr lang="en-US" smtClean="0"/>
              <a:t>‹#›</a:t>
            </a:fld>
            <a:endParaRPr lang="en-US"/>
          </a:p>
        </p:txBody>
      </p:sp>
    </p:spTree>
    <p:extLst>
      <p:ext uri="{BB962C8B-B14F-4D97-AF65-F5344CB8AC3E}">
        <p14:creationId xmlns:p14="http://schemas.microsoft.com/office/powerpoint/2010/main" val="31785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C4B66A-13F2-CD4B-88AE-BA90EB1EE03F}" type="datetimeFigureOut">
              <a:rPr lang="en-US" smtClean="0"/>
              <a:t>5/1/24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1033639-9BAB-7448-90C5-43FBCAE2A794}" type="slidenum">
              <a:rPr lang="en-US" smtClean="0"/>
              <a:t>‹#›</a:t>
            </a:fld>
            <a:endParaRPr lang="en-US"/>
          </a:p>
        </p:txBody>
      </p:sp>
    </p:spTree>
    <p:extLst>
      <p:ext uri="{BB962C8B-B14F-4D97-AF65-F5344CB8AC3E}">
        <p14:creationId xmlns:p14="http://schemas.microsoft.com/office/powerpoint/2010/main" val="8496299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learn.elca.org/jle/a-different-way-of-talking/" TargetMode="External"/><Relationship Id="rId2" Type="http://schemas.openxmlformats.org/officeDocument/2006/relationships/hyperlink" Target="mailto:gkaufman8@mac.com" TargetMode="External"/><Relationship Id="rId1" Type="http://schemas.openxmlformats.org/officeDocument/2006/relationships/slideLayout" Target="../slideLayouts/slideLayout2.xml"/><Relationship Id="rId4" Type="http://schemas.openxmlformats.org/officeDocument/2006/relationships/hyperlink" Target="https://www.nifi.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B4C2-5F09-F00C-4C31-8CED1A06FA23}"/>
              </a:ext>
            </a:extLst>
          </p:cNvPr>
          <p:cNvSpPr>
            <a:spLocks noGrp="1"/>
          </p:cNvSpPr>
          <p:nvPr>
            <p:ph type="ctrTitle"/>
          </p:nvPr>
        </p:nvSpPr>
        <p:spPr>
          <a:xfrm>
            <a:off x="2823991" y="993182"/>
            <a:ext cx="8915399" cy="2262781"/>
          </a:xfrm>
        </p:spPr>
        <p:txBody>
          <a:bodyPr>
            <a:normAutofit fontScale="90000"/>
          </a:bodyPr>
          <a:lstStyle/>
          <a:p>
            <a:r>
              <a:rPr lang="en-US" dirty="0"/>
              <a:t>Deliberative Dialogue: A New Way of Talking Across Differences</a:t>
            </a:r>
          </a:p>
        </p:txBody>
      </p:sp>
      <p:sp>
        <p:nvSpPr>
          <p:cNvPr id="3" name="Subtitle 2">
            <a:extLst>
              <a:ext uri="{FF2B5EF4-FFF2-40B4-BE49-F238E27FC236}">
                <a16:creationId xmlns:a16="http://schemas.microsoft.com/office/drawing/2014/main" id="{A37A4C34-1166-84D6-FCA1-0F790524BD51}"/>
              </a:ext>
            </a:extLst>
          </p:cNvPr>
          <p:cNvSpPr>
            <a:spLocks noGrp="1"/>
          </p:cNvSpPr>
          <p:nvPr>
            <p:ph type="subTitle" idx="1"/>
          </p:nvPr>
        </p:nvSpPr>
        <p:spPr>
          <a:xfrm>
            <a:off x="3599935" y="3255963"/>
            <a:ext cx="6532605" cy="2749335"/>
          </a:xfrm>
        </p:spPr>
        <p:txBody>
          <a:bodyPr>
            <a:noAutofit/>
          </a:bodyPr>
          <a:lstStyle/>
          <a:p>
            <a:r>
              <a:rPr lang="en-US"/>
              <a:t>Welcoming Pentecost: Seeing, Hearing, Loving</a:t>
            </a:r>
            <a:br>
              <a:rPr lang="en-US"/>
            </a:br>
            <a:r>
              <a:rPr lang="en-US"/>
              <a:t>As God Loves</a:t>
            </a:r>
          </a:p>
          <a:p>
            <a:endParaRPr lang="en-US"/>
          </a:p>
          <a:p>
            <a:r>
              <a:rPr lang="en-US"/>
              <a:t>Disciples of Christ Regional Conference</a:t>
            </a:r>
          </a:p>
          <a:p>
            <a:r>
              <a:rPr lang="en-US"/>
              <a:t>May 4, 2024</a:t>
            </a:r>
          </a:p>
          <a:p>
            <a:r>
              <a:rPr lang="en-US"/>
              <a:t>Davie, Florida</a:t>
            </a:r>
            <a:endParaRPr lang="en-US" dirty="0"/>
          </a:p>
        </p:txBody>
      </p:sp>
    </p:spTree>
    <p:extLst>
      <p:ext uri="{BB962C8B-B14F-4D97-AF65-F5344CB8AC3E}">
        <p14:creationId xmlns:p14="http://schemas.microsoft.com/office/powerpoint/2010/main" val="2055828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chemeClr val="tx1"/>
                </a:solidFill>
              </a:rPr>
              <a:t>How can we address </a:t>
            </a:r>
            <a:br>
              <a:rPr lang="en-US" b="1" dirty="0">
                <a:solidFill>
                  <a:schemeClr val="tx1"/>
                </a:solidFill>
              </a:rPr>
            </a:br>
            <a:r>
              <a:rPr lang="en-US" b="1" dirty="0">
                <a:solidFill>
                  <a:schemeClr val="tx1"/>
                </a:solidFill>
              </a:rPr>
              <a:t>public problems?</a:t>
            </a:r>
          </a:p>
        </p:txBody>
      </p:sp>
      <p:sp>
        <p:nvSpPr>
          <p:cNvPr id="3" name="Content Placeholder 2"/>
          <p:cNvSpPr>
            <a:spLocks noGrp="1"/>
          </p:cNvSpPr>
          <p:nvPr>
            <p:ph idx="1"/>
          </p:nvPr>
        </p:nvSpPr>
        <p:spPr>
          <a:xfrm>
            <a:off x="2224750" y="2511579"/>
            <a:ext cx="7620000" cy="3559877"/>
          </a:xfrm>
        </p:spPr>
        <p:txBody>
          <a:bodyPr>
            <a:noAutofit/>
          </a:bodyPr>
          <a:lstStyle/>
          <a:p>
            <a:pPr marL="411480" lvl="1" indent="0">
              <a:buNone/>
            </a:pPr>
            <a:r>
              <a:rPr lang="en-US" sz="4400" dirty="0"/>
              <a:t>“The standard  answer is that we need better leaders. </a:t>
            </a:r>
            <a:r>
              <a:rPr lang="en-US" sz="4400" b="1" dirty="0"/>
              <a:t>The real answer </a:t>
            </a:r>
            <a:r>
              <a:rPr lang="en-US" sz="4400" dirty="0"/>
              <a:t>is that we need </a:t>
            </a:r>
            <a:r>
              <a:rPr lang="en-US" sz="4400" b="1" dirty="0"/>
              <a:t>better citizens</a:t>
            </a:r>
            <a:r>
              <a:rPr lang="en-US" sz="4400" dirty="0"/>
              <a:t>.”</a:t>
            </a:r>
          </a:p>
          <a:p>
            <a:pPr marL="411480" lvl="1" indent="0">
              <a:buNone/>
            </a:pPr>
            <a:r>
              <a:rPr lang="en-US" sz="4400" dirty="0"/>
              <a:t>					</a:t>
            </a:r>
            <a:r>
              <a:rPr lang="en-US" sz="2800" dirty="0"/>
              <a:t>Thomas Friedman</a:t>
            </a:r>
          </a:p>
        </p:txBody>
      </p:sp>
    </p:spTree>
    <p:extLst>
      <p:ext uri="{BB962C8B-B14F-4D97-AF65-F5344CB8AC3E}">
        <p14:creationId xmlns:p14="http://schemas.microsoft.com/office/powerpoint/2010/main" val="245809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7620000" cy="721053"/>
          </a:xfrm>
        </p:spPr>
        <p:txBody>
          <a:bodyPr>
            <a:noAutofit/>
          </a:bodyPr>
          <a:lstStyle/>
          <a:p>
            <a:pPr algn="ctr"/>
            <a:r>
              <a:rPr lang="en-US" b="1" dirty="0">
                <a:solidFill>
                  <a:srgbClr val="2F2B20"/>
                </a:solidFill>
              </a:rPr>
              <a:t>Premise</a:t>
            </a:r>
          </a:p>
        </p:txBody>
      </p:sp>
      <p:sp>
        <p:nvSpPr>
          <p:cNvPr id="3" name="Content Placeholder 2"/>
          <p:cNvSpPr>
            <a:spLocks noGrp="1"/>
          </p:cNvSpPr>
          <p:nvPr>
            <p:ph idx="1"/>
          </p:nvPr>
        </p:nvSpPr>
        <p:spPr>
          <a:xfrm>
            <a:off x="2391833" y="1298106"/>
            <a:ext cx="7408333" cy="4261787"/>
          </a:xfrm>
        </p:spPr>
        <p:txBody>
          <a:bodyPr>
            <a:normAutofit fontScale="55000" lnSpcReduction="20000"/>
          </a:bodyPr>
          <a:lstStyle/>
          <a:p>
            <a:pPr marL="114300" indent="0">
              <a:buNone/>
            </a:pPr>
            <a:endParaRPr lang="en-US" sz="3600" dirty="0"/>
          </a:p>
          <a:p>
            <a:pPr marL="114300" indent="0">
              <a:buNone/>
            </a:pPr>
            <a:r>
              <a:rPr lang="en-US" sz="5800" dirty="0"/>
              <a:t>Deliberative dialogue is a form of communication aimed at finding the best course of action. </a:t>
            </a:r>
          </a:p>
          <a:p>
            <a:pPr marL="114300" indent="0">
              <a:buNone/>
            </a:pPr>
            <a:endParaRPr lang="en-US" sz="5800" dirty="0"/>
          </a:p>
          <a:p>
            <a:pPr marL="114300" indent="0">
              <a:buNone/>
            </a:pPr>
            <a:r>
              <a:rPr lang="en-US" sz="5800" dirty="0"/>
              <a:t>The deliberative process has the potential to complement the Church’s social teaching and  policy work, especially at the parish level.</a:t>
            </a:r>
          </a:p>
          <a:p>
            <a:pPr marL="114300" indent="0">
              <a:buNone/>
            </a:pPr>
            <a:endParaRPr lang="en-US" sz="3600" dirty="0"/>
          </a:p>
        </p:txBody>
      </p:sp>
    </p:spTree>
    <p:extLst>
      <p:ext uri="{BB962C8B-B14F-4D97-AF65-F5344CB8AC3E}">
        <p14:creationId xmlns:p14="http://schemas.microsoft.com/office/powerpoint/2010/main" val="200118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147" y="345251"/>
            <a:ext cx="7620000" cy="1143000"/>
          </a:xfrm>
        </p:spPr>
        <p:txBody>
          <a:bodyPr>
            <a:normAutofit fontScale="90000"/>
          </a:bodyPr>
          <a:lstStyle/>
          <a:p>
            <a:pPr algn="ctr"/>
            <a:r>
              <a:rPr lang="en-US" sz="4000" b="1" dirty="0">
                <a:solidFill>
                  <a:srgbClr val="2F2B20"/>
                </a:solidFill>
              </a:rPr>
              <a:t>Where do we find deliberation in the Gospels?</a:t>
            </a:r>
          </a:p>
        </p:txBody>
      </p:sp>
      <p:pic>
        <p:nvPicPr>
          <p:cNvPr id="5" name="Picture 4"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100" y="2436794"/>
            <a:ext cx="8221989" cy="4110995"/>
          </a:xfrm>
          <a:prstGeom prst="rect">
            <a:avLst/>
          </a:prstGeom>
        </p:spPr>
      </p:pic>
    </p:spTree>
    <p:extLst>
      <p:ext uri="{BB962C8B-B14F-4D97-AF65-F5344CB8AC3E}">
        <p14:creationId xmlns:p14="http://schemas.microsoft.com/office/powerpoint/2010/main" val="221273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2F2B20"/>
                </a:solidFill>
              </a:rPr>
              <a:t>Parables</a:t>
            </a:r>
            <a:endParaRPr lang="en-US" dirty="0">
              <a:solidFill>
                <a:srgbClr val="2F2B20"/>
              </a:solidFill>
            </a:endParaRPr>
          </a:p>
        </p:txBody>
      </p:sp>
      <p:sp>
        <p:nvSpPr>
          <p:cNvPr id="3" name="Content Placeholder 2"/>
          <p:cNvSpPr>
            <a:spLocks noGrp="1"/>
          </p:cNvSpPr>
          <p:nvPr>
            <p:ph idx="1"/>
          </p:nvPr>
        </p:nvSpPr>
        <p:spPr>
          <a:xfrm>
            <a:off x="1981200" y="1417638"/>
            <a:ext cx="4717844" cy="4800600"/>
          </a:xfrm>
        </p:spPr>
        <p:txBody>
          <a:bodyPr>
            <a:normAutofit fontScale="85000" lnSpcReduction="20000"/>
          </a:bodyPr>
          <a:lstStyle/>
          <a:p>
            <a:pPr marL="114300" indent="0">
              <a:buNone/>
            </a:pPr>
            <a:endParaRPr lang="en-US" dirty="0"/>
          </a:p>
          <a:p>
            <a:pPr marL="114300" indent="0">
              <a:buNone/>
            </a:pPr>
            <a:endParaRPr lang="en-US" dirty="0"/>
          </a:p>
          <a:p>
            <a:pPr marL="114300" indent="0">
              <a:buNone/>
            </a:pPr>
            <a:r>
              <a:rPr lang="en-US" sz="4000" dirty="0"/>
              <a:t>“The parable is a question waiting for an answer, an invitation waiting for a response. It does not really “exist” or function until it is freely appropriated.”</a:t>
            </a:r>
            <a:br>
              <a:rPr lang="en-US" sz="4000" dirty="0"/>
            </a:br>
            <a:r>
              <a:rPr lang="en-US" sz="4000" dirty="0"/>
              <a:t>	</a:t>
            </a:r>
            <a:r>
              <a:rPr lang="en-US" dirty="0"/>
              <a:t>John R. Donahue, SJ</a:t>
            </a:r>
          </a:p>
          <a:p>
            <a:pPr lvl="8"/>
            <a:endParaRPr lang="en-US" sz="2000" dirty="0"/>
          </a:p>
          <a:p>
            <a:pPr lvl="8"/>
            <a:endParaRPr lang="en-US" sz="2000" dirty="0"/>
          </a:p>
          <a:p>
            <a:pPr lvl="8"/>
            <a:endParaRPr lang="en-US" sz="2000" dirty="0"/>
          </a:p>
        </p:txBody>
      </p:sp>
      <p:pic>
        <p:nvPicPr>
          <p:cNvPr id="4" name="Picture 3" descr="FullSizeRen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4652">
            <a:off x="6679808" y="1808359"/>
            <a:ext cx="2708816" cy="4049680"/>
          </a:xfrm>
          <a:prstGeom prst="rect">
            <a:avLst/>
          </a:prstGeom>
        </p:spPr>
      </p:pic>
    </p:spTree>
    <p:extLst>
      <p:ext uri="{BB962C8B-B14F-4D97-AF65-F5344CB8AC3E}">
        <p14:creationId xmlns:p14="http://schemas.microsoft.com/office/powerpoint/2010/main" val="25484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7956"/>
            <a:ext cx="7620000" cy="1143000"/>
          </a:xfrm>
        </p:spPr>
        <p:txBody>
          <a:bodyPr>
            <a:noAutofit/>
          </a:bodyPr>
          <a:lstStyle/>
          <a:p>
            <a:pPr algn="ctr"/>
            <a:r>
              <a:rPr lang="en-US" b="1" dirty="0">
                <a:solidFill>
                  <a:srgbClr val="2F2B20"/>
                </a:solidFill>
              </a:rPr>
              <a:t>What are the Parables?</a:t>
            </a:r>
            <a:br>
              <a:rPr lang="en-US" b="1" dirty="0">
                <a:solidFill>
                  <a:srgbClr val="2F2B20"/>
                </a:solidFill>
              </a:rPr>
            </a:br>
            <a:endParaRPr lang="en-US" b="1" dirty="0">
              <a:solidFill>
                <a:srgbClr val="2F2B20"/>
              </a:solidFill>
            </a:endParaRPr>
          </a:p>
        </p:txBody>
      </p:sp>
      <p:sp>
        <p:nvSpPr>
          <p:cNvPr id="3" name="Content Placeholder 2"/>
          <p:cNvSpPr>
            <a:spLocks noGrp="1"/>
          </p:cNvSpPr>
          <p:nvPr>
            <p:ph idx="1"/>
          </p:nvPr>
        </p:nvSpPr>
        <p:spPr/>
        <p:txBody>
          <a:bodyPr>
            <a:normAutofit fontScale="92500" lnSpcReduction="10000"/>
          </a:bodyPr>
          <a:lstStyle/>
          <a:p>
            <a:pPr marL="114300" indent="0">
              <a:buNone/>
            </a:pPr>
            <a:r>
              <a:rPr lang="en-US" b="1" dirty="0"/>
              <a:t>C.H. Dodd</a:t>
            </a:r>
          </a:p>
          <a:p>
            <a:r>
              <a:rPr lang="en-US" sz="3200" dirty="0"/>
              <a:t>Drawn from nature or common life</a:t>
            </a:r>
          </a:p>
          <a:p>
            <a:r>
              <a:rPr lang="en-US" sz="3200" dirty="0"/>
              <a:t>Arrest the hearer by vividness or strangeness</a:t>
            </a:r>
          </a:p>
          <a:p>
            <a:r>
              <a:rPr lang="en-US" sz="3200" dirty="0"/>
              <a:t>Leave the mind in sufficient doubt about its precise application to tease the mind into active thought</a:t>
            </a:r>
          </a:p>
          <a:p>
            <a:r>
              <a:rPr lang="en-US" sz="3200" dirty="0"/>
              <a:t>Engage us with minor characters and challenge us to make some judgment</a:t>
            </a:r>
          </a:p>
        </p:txBody>
      </p:sp>
    </p:spTree>
    <p:extLst>
      <p:ext uri="{BB962C8B-B14F-4D97-AF65-F5344CB8AC3E}">
        <p14:creationId xmlns:p14="http://schemas.microsoft.com/office/powerpoint/2010/main" val="260591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8B9A-978E-9247-87C7-FF28832312E6}"/>
              </a:ext>
            </a:extLst>
          </p:cNvPr>
          <p:cNvSpPr>
            <a:spLocks noGrp="1"/>
          </p:cNvSpPr>
          <p:nvPr>
            <p:ph type="title"/>
          </p:nvPr>
        </p:nvSpPr>
        <p:spPr/>
        <p:txBody>
          <a:bodyPr/>
          <a:lstStyle/>
          <a:p>
            <a:r>
              <a:rPr lang="en-US" dirty="0"/>
              <a:t>Jesus’ Parables</a:t>
            </a:r>
          </a:p>
        </p:txBody>
      </p:sp>
      <p:sp>
        <p:nvSpPr>
          <p:cNvPr id="3" name="Content Placeholder 2">
            <a:extLst>
              <a:ext uri="{FF2B5EF4-FFF2-40B4-BE49-F238E27FC236}">
                <a16:creationId xmlns:a16="http://schemas.microsoft.com/office/drawing/2014/main" id="{42DA44D9-35B9-3544-89CD-04E7C33A5A0D}"/>
              </a:ext>
            </a:extLst>
          </p:cNvPr>
          <p:cNvSpPr>
            <a:spLocks noGrp="1"/>
          </p:cNvSpPr>
          <p:nvPr>
            <p:ph idx="1"/>
          </p:nvPr>
        </p:nvSpPr>
        <p:spPr/>
        <p:txBody>
          <a:bodyPr>
            <a:normAutofit fontScale="92500" lnSpcReduction="20000"/>
          </a:bodyPr>
          <a:lstStyle/>
          <a:p>
            <a:r>
              <a:rPr lang="en-US" sz="2800" dirty="0"/>
              <a:t>The parables “share in the dynamics of oral, interpersonal dialogue.” </a:t>
            </a:r>
            <a:br>
              <a:rPr lang="en-US" sz="2800" dirty="0"/>
            </a:br>
            <a:r>
              <a:rPr lang="en-US" sz="2800" dirty="0"/>
              <a:t>John R. Donahue, SJ</a:t>
            </a:r>
          </a:p>
          <a:p>
            <a:pPr marL="0" indent="0">
              <a:buNone/>
            </a:pPr>
            <a:endParaRPr lang="en-US" sz="2800" dirty="0"/>
          </a:p>
          <a:p>
            <a:r>
              <a:rPr lang="en-US" sz="2800" dirty="0"/>
              <a:t>“At its simplest the parable is a metaphor or simile drawn from nature or common life, arresting the hearer by its vividness or strangeness, and leaving the mind in sufficient doubt about its precise application to tease it into active thought.” C.H. Dodd</a:t>
            </a:r>
          </a:p>
          <a:p>
            <a:pPr marL="0" indent="0">
              <a:buNone/>
            </a:pPr>
            <a:endParaRPr lang="en-US" dirty="0"/>
          </a:p>
          <a:p>
            <a:endParaRPr lang="en-US" dirty="0"/>
          </a:p>
        </p:txBody>
      </p:sp>
    </p:spTree>
    <p:extLst>
      <p:ext uri="{BB962C8B-B14F-4D97-AF65-F5344CB8AC3E}">
        <p14:creationId xmlns:p14="http://schemas.microsoft.com/office/powerpoint/2010/main" val="2180561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Parables</a:t>
            </a:r>
          </a:p>
        </p:txBody>
      </p:sp>
      <p:sp>
        <p:nvSpPr>
          <p:cNvPr id="3" name="Content Placeholder 2"/>
          <p:cNvSpPr>
            <a:spLocks noGrp="1"/>
          </p:cNvSpPr>
          <p:nvPr>
            <p:ph idx="1"/>
          </p:nvPr>
        </p:nvSpPr>
        <p:spPr>
          <a:xfrm>
            <a:off x="784984" y="2150154"/>
            <a:ext cx="8915400" cy="3777622"/>
          </a:xfrm>
        </p:spPr>
        <p:txBody>
          <a:bodyPr>
            <a:normAutofit/>
          </a:bodyPr>
          <a:lstStyle/>
          <a:p>
            <a:r>
              <a:rPr lang="en-US" sz="2800" dirty="0"/>
              <a:t>Jesus’ parables are provocative. </a:t>
            </a:r>
            <a:br>
              <a:rPr lang="en-US" sz="2800" dirty="0"/>
            </a:br>
            <a:r>
              <a:rPr lang="en-US" sz="2800" dirty="0"/>
              <a:t>They encourage and stimulate</a:t>
            </a:r>
            <a:br>
              <a:rPr lang="en-US" sz="2800" dirty="0"/>
            </a:br>
            <a:r>
              <a:rPr lang="en-US" sz="2800" dirty="0"/>
              <a:t>moral deliberation.</a:t>
            </a:r>
          </a:p>
          <a:p>
            <a:r>
              <a:rPr lang="en-US" sz="2800" dirty="0"/>
              <a:t>Orient</a:t>
            </a:r>
          </a:p>
          <a:p>
            <a:pPr lvl="1"/>
            <a:r>
              <a:rPr lang="en-US" sz="2800" dirty="0"/>
              <a:t>Disorient</a:t>
            </a:r>
          </a:p>
          <a:p>
            <a:pPr lvl="2"/>
            <a:r>
              <a:rPr lang="en-US" sz="2800" dirty="0"/>
              <a:t>Reorient</a:t>
            </a:r>
          </a:p>
        </p:txBody>
      </p:sp>
      <p:pic>
        <p:nvPicPr>
          <p:cNvPr id="6" name="Picture 5"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4508" y="2337542"/>
            <a:ext cx="4360104" cy="2965512"/>
          </a:xfrm>
          <a:prstGeom prst="rect">
            <a:avLst/>
          </a:prstGeom>
        </p:spPr>
      </p:pic>
    </p:spTree>
    <p:extLst>
      <p:ext uri="{BB962C8B-B14F-4D97-AF65-F5344CB8AC3E}">
        <p14:creationId xmlns:p14="http://schemas.microsoft.com/office/powerpoint/2010/main" val="4129486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2F2B20"/>
                </a:solidFill>
              </a:rPr>
              <a:t>What are Common Problems?</a:t>
            </a:r>
            <a:br>
              <a:rPr lang="en-US" sz="4000" b="1" dirty="0">
                <a:solidFill>
                  <a:srgbClr val="2F2B20"/>
                </a:solidFill>
              </a:rPr>
            </a:br>
            <a:r>
              <a:rPr lang="en-US" sz="4000" b="1" dirty="0">
                <a:solidFill>
                  <a:srgbClr val="2F2B20"/>
                </a:solidFill>
              </a:rPr>
              <a:t> Today’s Parables</a:t>
            </a:r>
          </a:p>
        </p:txBody>
      </p:sp>
      <p:sp>
        <p:nvSpPr>
          <p:cNvPr id="3" name="Content Placeholder 2"/>
          <p:cNvSpPr>
            <a:spLocks noGrp="1"/>
          </p:cNvSpPr>
          <p:nvPr>
            <p:ph idx="1"/>
          </p:nvPr>
        </p:nvSpPr>
        <p:spPr>
          <a:xfrm>
            <a:off x="2751849" y="2181197"/>
            <a:ext cx="8593837" cy="3830283"/>
          </a:xfrm>
        </p:spPr>
        <p:txBody>
          <a:bodyPr>
            <a:normAutofit fontScale="77500" lnSpcReduction="20000"/>
          </a:bodyPr>
          <a:lstStyle/>
          <a:p>
            <a:r>
              <a:rPr lang="en-US" sz="3300" dirty="0"/>
              <a:t>A community issue of broad concern for which choices have to be made by diverse groups of people.</a:t>
            </a:r>
          </a:p>
          <a:p>
            <a:r>
              <a:rPr lang="en-US" sz="3300" dirty="0"/>
              <a:t>There are no clear right or wrong answers as the issue involves value conflicts and underlying paradoxes that are difficult to resolve.</a:t>
            </a:r>
          </a:p>
          <a:p>
            <a:r>
              <a:rPr lang="en-US" sz="3300" dirty="0"/>
              <a:t>“Solutions” are rarely found, and the conversation will always continue, yet deliberators are encouraged to make judgments regarding positive actions.  </a:t>
            </a:r>
          </a:p>
          <a:p>
            <a:endParaRPr lang="en-US" sz="3200" dirty="0"/>
          </a:p>
        </p:txBody>
      </p:sp>
    </p:spTree>
    <p:extLst>
      <p:ext uri="{BB962C8B-B14F-4D97-AF65-F5344CB8AC3E}">
        <p14:creationId xmlns:p14="http://schemas.microsoft.com/office/powerpoint/2010/main" val="145208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926" y="274638"/>
            <a:ext cx="7970193" cy="1143000"/>
          </a:xfrm>
        </p:spPr>
        <p:txBody>
          <a:bodyPr>
            <a:normAutofit fontScale="90000"/>
          </a:bodyPr>
          <a:lstStyle/>
          <a:p>
            <a:pPr algn="ctr"/>
            <a:r>
              <a:rPr lang="en-US" sz="4000" b="1" dirty="0">
                <a:solidFill>
                  <a:srgbClr val="2F2B20"/>
                </a:solidFill>
              </a:rPr>
              <a:t>Parables of the Vineyard Workers</a:t>
            </a:r>
          </a:p>
        </p:txBody>
      </p:sp>
      <p:pic>
        <p:nvPicPr>
          <p:cNvPr id="8" name="Content Placeholder 7"/>
          <p:cNvPicPr>
            <a:picLocks noGrp="1" noChangeAspect="1"/>
          </p:cNvPicPr>
          <p:nvPr>
            <p:ph sz="quarter" idx="13"/>
          </p:nvPr>
        </p:nvPicPr>
        <p:blipFill>
          <a:blip r:embed="rId3"/>
          <a:srcRect t="1290" b="1290"/>
          <a:stretch>
            <a:fillRect/>
          </a:stretch>
        </p:blipFill>
        <p:spPr>
          <a:xfrm>
            <a:off x="1926564" y="1308847"/>
            <a:ext cx="3712237" cy="4240305"/>
          </a:xfrm>
        </p:spPr>
      </p:pic>
      <p:pic>
        <p:nvPicPr>
          <p:cNvPr id="4" name="Content Placeholder 3" descr="cc_ciwbuckets_600.jpg"/>
          <p:cNvPicPr>
            <a:picLocks noGrp="1" noChangeAspect="1"/>
          </p:cNvPicPr>
          <p:nvPr>
            <p:ph sz="quarter" idx="14"/>
          </p:nvPr>
        </p:nvPicPr>
        <p:blipFill>
          <a:blip r:embed="rId4">
            <a:extLst>
              <a:ext uri="{28A0092B-C50C-407E-A947-70E740481C1C}">
                <a14:useLocalDpi xmlns:a14="http://schemas.microsoft.com/office/drawing/2010/main" val="0"/>
              </a:ext>
            </a:extLst>
          </a:blip>
          <a:srcRect l="31604" r="31604"/>
          <a:stretch>
            <a:fillRect/>
          </a:stretch>
        </p:blipFill>
        <p:spPr>
          <a:xfrm>
            <a:off x="6349390" y="1308846"/>
            <a:ext cx="3378729" cy="4240305"/>
          </a:xfrm>
        </p:spPr>
      </p:pic>
      <p:sp>
        <p:nvSpPr>
          <p:cNvPr id="7" name="TextBox 6"/>
          <p:cNvSpPr txBox="1"/>
          <p:nvPr/>
        </p:nvSpPr>
        <p:spPr>
          <a:xfrm>
            <a:off x="6096000" y="5726370"/>
            <a:ext cx="4222990" cy="400110"/>
          </a:xfrm>
          <a:prstGeom prst="rect">
            <a:avLst/>
          </a:prstGeom>
          <a:noFill/>
        </p:spPr>
        <p:txBody>
          <a:bodyPr wrap="square" rtlCol="0">
            <a:spAutoFit/>
          </a:bodyPr>
          <a:lstStyle/>
          <a:p>
            <a:r>
              <a:rPr lang="en-US" sz="2000" dirty="0"/>
              <a:t>Coalition of Immokalee  (FL) Workers </a:t>
            </a:r>
          </a:p>
        </p:txBody>
      </p:sp>
      <p:sp>
        <p:nvSpPr>
          <p:cNvPr id="9" name="TextBox 8"/>
          <p:cNvSpPr txBox="1"/>
          <p:nvPr/>
        </p:nvSpPr>
        <p:spPr>
          <a:xfrm>
            <a:off x="2106066" y="5743918"/>
            <a:ext cx="3318550" cy="707886"/>
          </a:xfrm>
          <a:prstGeom prst="rect">
            <a:avLst/>
          </a:prstGeom>
          <a:noFill/>
        </p:spPr>
        <p:txBody>
          <a:bodyPr wrap="square" rtlCol="0">
            <a:spAutoFit/>
          </a:bodyPr>
          <a:lstStyle/>
          <a:p>
            <a:pPr algn="ctr"/>
            <a:r>
              <a:rPr lang="en-US" sz="2000" dirty="0"/>
              <a:t>Parable of Workers in the Vineyard, Matthew 20</a:t>
            </a:r>
          </a:p>
        </p:txBody>
      </p:sp>
    </p:spTree>
    <p:extLst>
      <p:ext uri="{BB962C8B-B14F-4D97-AF65-F5344CB8AC3E}">
        <p14:creationId xmlns:p14="http://schemas.microsoft.com/office/powerpoint/2010/main" val="361553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867" y="274638"/>
            <a:ext cx="6656153" cy="1408307"/>
          </a:xfrm>
        </p:spPr>
        <p:txBody>
          <a:bodyPr>
            <a:normAutofit fontScale="90000"/>
          </a:bodyPr>
          <a:lstStyle/>
          <a:p>
            <a:pPr algn="ctr"/>
            <a:r>
              <a:rPr lang="en-US" sz="4000" b="1" dirty="0">
                <a:solidFill>
                  <a:srgbClr val="2F2B20"/>
                </a:solidFill>
              </a:rPr>
              <a:t>The Church and America’s Common Good?</a:t>
            </a:r>
            <a:endParaRPr lang="en-US" sz="4000" dirty="0">
              <a:solidFill>
                <a:srgbClr val="2F2B20"/>
              </a:solidFill>
            </a:endParaRPr>
          </a:p>
        </p:txBody>
      </p:sp>
      <p:sp>
        <p:nvSpPr>
          <p:cNvPr id="3" name="Content Placeholder 2"/>
          <p:cNvSpPr>
            <a:spLocks noGrp="1"/>
          </p:cNvSpPr>
          <p:nvPr>
            <p:ph idx="1"/>
          </p:nvPr>
        </p:nvSpPr>
        <p:spPr>
          <a:xfrm>
            <a:off x="1981200" y="1587985"/>
            <a:ext cx="7620000" cy="4627463"/>
          </a:xfrm>
        </p:spPr>
        <p:txBody>
          <a:bodyPr>
            <a:noAutofit/>
          </a:bodyPr>
          <a:lstStyle/>
          <a:p>
            <a:r>
              <a:rPr lang="en-US" sz="3200" dirty="0"/>
              <a:t>Churches as “schools for democracy” in Colonial and Constitution eras</a:t>
            </a:r>
          </a:p>
          <a:p>
            <a:r>
              <a:rPr lang="en-US" sz="3200" dirty="0"/>
              <a:t>Social Gospel Movement</a:t>
            </a:r>
          </a:p>
          <a:p>
            <a:r>
              <a:rPr lang="en-US" sz="3200" dirty="0"/>
              <a:t>Civil Rights</a:t>
            </a:r>
          </a:p>
          <a:p>
            <a:r>
              <a:rPr lang="en-US" sz="3200" dirty="0"/>
              <a:t>Immigration and Refugee ministry</a:t>
            </a:r>
          </a:p>
          <a:p>
            <a:r>
              <a:rPr lang="en-US" sz="3200" dirty="0"/>
              <a:t>Social and policy statements</a:t>
            </a:r>
          </a:p>
          <a:p>
            <a:r>
              <a:rPr lang="en-US" sz="3200" dirty="0"/>
              <a:t>Advocacy efforts</a:t>
            </a:r>
          </a:p>
        </p:txBody>
      </p:sp>
    </p:spTree>
    <p:extLst>
      <p:ext uri="{BB962C8B-B14F-4D97-AF65-F5344CB8AC3E}">
        <p14:creationId xmlns:p14="http://schemas.microsoft.com/office/powerpoint/2010/main" val="361270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8483-23A9-3821-022A-050D9F3794F8}"/>
              </a:ext>
            </a:extLst>
          </p:cNvPr>
          <p:cNvSpPr>
            <a:spLocks noGrp="1"/>
          </p:cNvSpPr>
          <p:nvPr>
            <p:ph type="title"/>
          </p:nvPr>
        </p:nvSpPr>
        <p:spPr>
          <a:xfrm>
            <a:off x="586478" y="1683756"/>
            <a:ext cx="3115265" cy="2396359"/>
          </a:xfrm>
        </p:spPr>
        <p:txBody>
          <a:bodyPr anchor="b">
            <a:normAutofit fontScale="90000"/>
          </a:bodyPr>
          <a:lstStyle/>
          <a:p>
            <a:pPr algn="r"/>
            <a:r>
              <a:rPr lang="en-US" sz="4000" dirty="0">
                <a:solidFill>
                  <a:srgbClr val="FFFFFF"/>
                </a:solidFill>
              </a:rPr>
              <a:t>From Joy and Celebration to Hard Work</a:t>
            </a:r>
          </a:p>
        </p:txBody>
      </p:sp>
      <p:graphicFrame>
        <p:nvGraphicFramePr>
          <p:cNvPr id="5" name="Content Placeholder 2">
            <a:extLst>
              <a:ext uri="{FF2B5EF4-FFF2-40B4-BE49-F238E27FC236}">
                <a16:creationId xmlns:a16="http://schemas.microsoft.com/office/drawing/2014/main" id="{8006FF45-D75A-97A2-C7B1-097758FF0BA0}"/>
              </a:ext>
            </a:extLst>
          </p:cNvPr>
          <p:cNvGraphicFramePr>
            <a:graphicFrameLocks noGrp="1"/>
          </p:cNvGraphicFramePr>
          <p:nvPr>
            <p:ph idx="1"/>
            <p:extLst>
              <p:ext uri="{D42A27DB-BD31-4B8C-83A1-F6EECF244321}">
                <p14:modId xmlns:p14="http://schemas.microsoft.com/office/powerpoint/2010/main" val="242764288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4" descr="A painting of a group of men sitting at a table&#10;&#10;Description automatically generated">
            <a:extLst>
              <a:ext uri="{FF2B5EF4-FFF2-40B4-BE49-F238E27FC236}">
                <a16:creationId xmlns:a16="http://schemas.microsoft.com/office/drawing/2014/main" id="{8CB06010-DDC0-E754-5A8D-9D0AF3F019AD}"/>
              </a:ext>
            </a:extLst>
          </p:cNvPr>
          <p:cNvPicPr>
            <a:picLocks noChangeAspect="1"/>
          </p:cNvPicPr>
          <p:nvPr/>
        </p:nvPicPr>
        <p:blipFill>
          <a:blip r:embed="rId7"/>
          <a:stretch>
            <a:fillRect/>
          </a:stretch>
        </p:blipFill>
        <p:spPr>
          <a:xfrm>
            <a:off x="620115" y="1490133"/>
            <a:ext cx="3974533" cy="3974533"/>
          </a:xfrm>
          <a:prstGeom prst="rect">
            <a:avLst/>
          </a:prstGeom>
        </p:spPr>
      </p:pic>
    </p:spTree>
    <p:extLst>
      <p:ext uri="{BB962C8B-B14F-4D97-AF65-F5344CB8AC3E}">
        <p14:creationId xmlns:p14="http://schemas.microsoft.com/office/powerpoint/2010/main" val="217329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4110874"/>
              </p:ext>
            </p:extLst>
          </p:nvPr>
        </p:nvGraphicFramePr>
        <p:xfrm>
          <a:off x="1828800" y="875724"/>
          <a:ext cx="9502347" cy="5577972"/>
        </p:xfrm>
        <a:graphic>
          <a:graphicData uri="http://schemas.openxmlformats.org/drawingml/2006/table">
            <a:tbl>
              <a:tblPr firstRow="1" bandRow="1">
                <a:tableStyleId>{5C22544A-7EE6-4342-B048-85BDC9FD1C3A}</a:tableStyleId>
              </a:tblPr>
              <a:tblGrid>
                <a:gridCol w="3167449">
                  <a:extLst>
                    <a:ext uri="{9D8B030D-6E8A-4147-A177-3AD203B41FA5}">
                      <a16:colId xmlns:a16="http://schemas.microsoft.com/office/drawing/2014/main" val="20000"/>
                    </a:ext>
                  </a:extLst>
                </a:gridCol>
                <a:gridCol w="3167449">
                  <a:extLst>
                    <a:ext uri="{9D8B030D-6E8A-4147-A177-3AD203B41FA5}">
                      <a16:colId xmlns:a16="http://schemas.microsoft.com/office/drawing/2014/main" val="371695484"/>
                    </a:ext>
                  </a:extLst>
                </a:gridCol>
                <a:gridCol w="3167449">
                  <a:extLst>
                    <a:ext uri="{9D8B030D-6E8A-4147-A177-3AD203B41FA5}">
                      <a16:colId xmlns:a16="http://schemas.microsoft.com/office/drawing/2014/main" val="20001"/>
                    </a:ext>
                  </a:extLst>
                </a:gridCol>
              </a:tblGrid>
              <a:tr h="657046">
                <a:tc>
                  <a:txBody>
                    <a:bodyPr/>
                    <a:lstStyle/>
                    <a:p>
                      <a:pPr algn="ctr"/>
                      <a:r>
                        <a:rPr lang="en-US" sz="1800" dirty="0">
                          <a:solidFill>
                            <a:srgbClr val="2F2B20"/>
                          </a:solidFill>
                        </a:rPr>
                        <a:t>EVANGELICAL</a:t>
                      </a:r>
                      <a:r>
                        <a:rPr lang="en-US" sz="1800" baseline="0" dirty="0">
                          <a:solidFill>
                            <a:srgbClr val="2F2B20"/>
                          </a:solidFill>
                        </a:rPr>
                        <a:t> LUTHERAN</a:t>
                      </a:r>
                    </a:p>
                    <a:p>
                      <a:pPr algn="ctr"/>
                      <a:r>
                        <a:rPr lang="en-US" sz="1800" baseline="0" dirty="0">
                          <a:solidFill>
                            <a:srgbClr val="2F2B20"/>
                          </a:solidFill>
                        </a:rPr>
                        <a:t> CHURCH IN AMERICA</a:t>
                      </a:r>
                      <a:endParaRPr lang="en-US" sz="1800" dirty="0">
                        <a:solidFill>
                          <a:srgbClr val="2F2B20"/>
                        </a:solidFill>
                      </a:endParaRPr>
                    </a:p>
                  </a:txBody>
                  <a:tcPr>
                    <a:solidFill>
                      <a:schemeClr val="accent6">
                        <a:lumMod val="60000"/>
                        <a:lumOff val="40000"/>
                      </a:schemeClr>
                    </a:solidFill>
                  </a:tcPr>
                </a:tc>
                <a:tc>
                  <a:txBody>
                    <a:bodyPr/>
                    <a:lstStyle/>
                    <a:p>
                      <a:pPr algn="ctr"/>
                      <a:r>
                        <a:rPr lang="en-US" sz="1800" dirty="0">
                          <a:solidFill>
                            <a:srgbClr val="2F2B20"/>
                          </a:solidFill>
                        </a:rPr>
                        <a:t>Disciples of Christ</a:t>
                      </a:r>
                    </a:p>
                  </a:txBody>
                  <a:tcP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F2B20"/>
                          </a:solidFill>
                        </a:rPr>
                        <a:t>NATIONAL ISSUES FORUMS INSTITUTE</a:t>
                      </a:r>
                    </a:p>
                    <a:p>
                      <a:pPr algn="ctr"/>
                      <a:endParaRPr lang="en-US" sz="1800" dirty="0">
                        <a:solidFill>
                          <a:srgbClr val="2F2B20"/>
                        </a:solidFill>
                      </a:endParaRPr>
                    </a:p>
                  </a:txBody>
                  <a:tcPr>
                    <a:solidFill>
                      <a:schemeClr val="accent6">
                        <a:lumMod val="60000"/>
                        <a:lumOff val="40000"/>
                      </a:schemeClr>
                    </a:solidFill>
                  </a:tcPr>
                </a:tc>
                <a:extLst>
                  <a:ext uri="{0D108BD9-81ED-4DB2-BD59-A6C34878D82A}">
                    <a16:rowId xmlns:a16="http://schemas.microsoft.com/office/drawing/2014/main" val="10000"/>
                  </a:ext>
                </a:extLst>
              </a:tr>
              <a:tr h="564816">
                <a:tc>
                  <a:txBody>
                    <a:bodyPr/>
                    <a:lstStyle/>
                    <a:p>
                      <a:r>
                        <a:rPr lang="en-US" dirty="0"/>
                        <a:t>Caring for Creation</a:t>
                      </a:r>
                    </a:p>
                  </a:txBody>
                  <a:tcPr>
                    <a:solidFill>
                      <a:schemeClr val="bg2">
                        <a:lumMod val="75000"/>
                      </a:schemeClr>
                    </a:solidFill>
                  </a:tcPr>
                </a:tc>
                <a:tc>
                  <a:txBody>
                    <a:bodyPr/>
                    <a:lstStyle/>
                    <a:p>
                      <a:pPr algn="ctr"/>
                      <a:r>
                        <a:rPr lang="en-US" dirty="0"/>
                        <a:t>Green Chalice</a:t>
                      </a:r>
                    </a:p>
                  </a:txBody>
                  <a:tcPr>
                    <a:solidFill>
                      <a:schemeClr val="bg2">
                        <a:lumMod val="75000"/>
                      </a:schemeClr>
                    </a:solidFill>
                  </a:tcPr>
                </a:tc>
                <a:tc>
                  <a:txBody>
                    <a:bodyPr/>
                    <a:lstStyle/>
                    <a:p>
                      <a:r>
                        <a:rPr lang="en-US" dirty="0"/>
                        <a:t>Climate</a:t>
                      </a:r>
                      <a:r>
                        <a:rPr lang="en-US" baseline="0" dirty="0"/>
                        <a:t> Choices</a:t>
                      </a:r>
                      <a:endParaRPr lang="en-US" dirty="0"/>
                    </a:p>
                  </a:txBody>
                  <a:tcPr>
                    <a:solidFill>
                      <a:schemeClr val="bg2">
                        <a:lumMod val="75000"/>
                      </a:schemeClr>
                    </a:solidFill>
                  </a:tcPr>
                </a:tc>
                <a:extLst>
                  <a:ext uri="{0D108BD9-81ED-4DB2-BD59-A6C34878D82A}">
                    <a16:rowId xmlns:a16="http://schemas.microsoft.com/office/drawing/2014/main" val="10001"/>
                  </a:ext>
                </a:extLst>
              </a:tr>
              <a:tr h="395370">
                <a:tc>
                  <a:txBody>
                    <a:bodyPr/>
                    <a:lstStyle/>
                    <a:p>
                      <a:r>
                        <a:rPr lang="en-US" dirty="0"/>
                        <a:t>Our Calling in Education</a:t>
                      </a:r>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r>
                        <a:rPr lang="en-US" dirty="0"/>
                        <a:t>21</a:t>
                      </a:r>
                      <a:r>
                        <a:rPr lang="en-US" baseline="30000" dirty="0"/>
                        <a:t>st</a:t>
                      </a:r>
                      <a:r>
                        <a:rPr lang="en-US" dirty="0"/>
                        <a:t> C Mission for Schools</a:t>
                      </a:r>
                    </a:p>
                  </a:txBody>
                  <a:tcPr>
                    <a:solidFill>
                      <a:schemeClr val="accent6">
                        <a:lumMod val="60000"/>
                        <a:lumOff val="40000"/>
                      </a:schemeClr>
                    </a:solidFill>
                  </a:tcPr>
                </a:tc>
                <a:extLst>
                  <a:ext uri="{0D108BD9-81ED-4DB2-BD59-A6C34878D82A}">
                    <a16:rowId xmlns:a16="http://schemas.microsoft.com/office/drawing/2014/main" val="10002"/>
                  </a:ext>
                </a:extLst>
              </a:tr>
              <a:tr h="719527">
                <a:tc>
                  <a:txBody>
                    <a:bodyPr/>
                    <a:lstStyle/>
                    <a:p>
                      <a:r>
                        <a:rPr lang="en-US" dirty="0"/>
                        <a:t>Caring</a:t>
                      </a:r>
                      <a:r>
                        <a:rPr lang="en-US" baseline="0" dirty="0"/>
                        <a:t> for Health</a:t>
                      </a:r>
                      <a:endParaRPr lang="en-US" dirty="0"/>
                    </a:p>
                  </a:txBody>
                  <a:tcPr>
                    <a:solidFill>
                      <a:schemeClr val="bg2">
                        <a:lumMod val="75000"/>
                      </a:schemeClr>
                    </a:solidFill>
                  </a:tcPr>
                </a:tc>
                <a:tc>
                  <a:txBody>
                    <a:bodyPr/>
                    <a:lstStyle/>
                    <a:p>
                      <a:endParaRPr lang="en-US" dirty="0"/>
                    </a:p>
                  </a:txBody>
                  <a:tcPr>
                    <a:solidFill>
                      <a:schemeClr val="bg2">
                        <a:lumMod val="75000"/>
                      </a:schemeClr>
                    </a:solidFill>
                  </a:tcPr>
                </a:tc>
                <a:tc>
                  <a:txBody>
                    <a:bodyPr/>
                    <a:lstStyle/>
                    <a:p>
                      <a:r>
                        <a:rPr lang="en-US" dirty="0"/>
                        <a:t>Health Care: How Can We Reduce the Costs and Still Get the Care We Need?</a:t>
                      </a:r>
                    </a:p>
                  </a:txBody>
                  <a:tcPr>
                    <a:solidFill>
                      <a:schemeClr val="bg2">
                        <a:lumMod val="75000"/>
                      </a:schemeClr>
                    </a:solidFill>
                  </a:tcPr>
                </a:tc>
                <a:extLst>
                  <a:ext uri="{0D108BD9-81ED-4DB2-BD59-A6C34878D82A}">
                    <a16:rowId xmlns:a16="http://schemas.microsoft.com/office/drawing/2014/main" val="10003"/>
                  </a:ext>
                </a:extLst>
              </a:tr>
              <a:tr h="938638">
                <a:tc>
                  <a:txBody>
                    <a:bodyPr/>
                    <a:lstStyle/>
                    <a:p>
                      <a:r>
                        <a:rPr lang="en-US" sz="1800" kern="1200" dirty="0">
                          <a:solidFill>
                            <a:schemeClr val="dk1"/>
                          </a:solidFill>
                          <a:latin typeface="+mn-lt"/>
                          <a:ea typeface="+mn-ea"/>
                          <a:cs typeface="+mn-cs"/>
                        </a:rPr>
                        <a:t>Sufficient, Sustainable Livelihood for All </a:t>
                      </a:r>
                      <a:endParaRPr lang="en-US" dirty="0"/>
                    </a:p>
                  </a:txBody>
                  <a:tcPr>
                    <a:solidFill>
                      <a:schemeClr val="accent6">
                        <a:lumMod val="60000"/>
                        <a:lumOff val="40000"/>
                      </a:schemeClr>
                    </a:solidFill>
                  </a:tcPr>
                </a:tc>
                <a:tc>
                  <a:txBody>
                    <a:bodyPr/>
                    <a:lstStyle/>
                    <a:p>
                      <a:pPr algn="ctr"/>
                      <a:r>
                        <a:rPr lang="en-US" dirty="0"/>
                        <a:t>Poor Peoples Campaign</a:t>
                      </a:r>
                    </a:p>
                    <a:p>
                      <a:pPr algn="ctr"/>
                      <a:r>
                        <a:rPr lang="en-US" dirty="0"/>
                        <a:t>12 Core Principles</a:t>
                      </a:r>
                    </a:p>
                  </a:txBody>
                  <a:tcPr>
                    <a:solidFill>
                      <a:schemeClr val="accent6">
                        <a:lumMod val="60000"/>
                        <a:lumOff val="40000"/>
                      </a:schemeClr>
                    </a:solidFill>
                  </a:tcPr>
                </a:tc>
                <a:tc>
                  <a:txBody>
                    <a:bodyPr/>
                    <a:lstStyle/>
                    <a:p>
                      <a:r>
                        <a:rPr lang="en-US" dirty="0"/>
                        <a:t>Making</a:t>
                      </a:r>
                      <a:r>
                        <a:rPr lang="en-US" baseline="0" dirty="0"/>
                        <a:t> Ends Meet: How should We Spread Prosperity &amp; Increase Opportunity?</a:t>
                      </a:r>
                      <a:endParaRPr lang="en-US" dirty="0"/>
                    </a:p>
                  </a:txBody>
                  <a:tcPr>
                    <a:solidFill>
                      <a:schemeClr val="accent6">
                        <a:lumMod val="60000"/>
                        <a:lumOff val="40000"/>
                      </a:schemeClr>
                    </a:solidFill>
                  </a:tcPr>
                </a:tc>
                <a:extLst>
                  <a:ext uri="{0D108BD9-81ED-4DB2-BD59-A6C34878D82A}">
                    <a16:rowId xmlns:a16="http://schemas.microsoft.com/office/drawing/2014/main" val="10004"/>
                  </a:ext>
                </a:extLst>
              </a:tr>
              <a:tr h="395370">
                <a:tc>
                  <a:txBody>
                    <a:bodyPr/>
                    <a:lstStyle/>
                    <a:p>
                      <a:r>
                        <a:rPr lang="en-US" dirty="0"/>
                        <a:t>Race, Ethnicity, &amp; Culture</a:t>
                      </a:r>
                    </a:p>
                  </a:txBody>
                  <a:tcPr>
                    <a:solidFill>
                      <a:schemeClr val="bg2">
                        <a:lumMod val="75000"/>
                      </a:schemeClr>
                    </a:solidFill>
                  </a:tcPr>
                </a:tc>
                <a:tc>
                  <a:txBody>
                    <a:bodyPr/>
                    <a:lstStyle/>
                    <a:p>
                      <a:endParaRPr lang="en-US" dirty="0"/>
                    </a:p>
                  </a:txBody>
                  <a:tcPr>
                    <a:solidFill>
                      <a:schemeClr val="bg2">
                        <a:lumMod val="75000"/>
                      </a:schemeClr>
                    </a:solidFill>
                  </a:tcPr>
                </a:tc>
                <a:tc>
                  <a:txBody>
                    <a:bodyPr/>
                    <a:lstStyle/>
                    <a:p>
                      <a:r>
                        <a:rPr lang="en-US" dirty="0"/>
                        <a:t>Racial and Ethnic</a:t>
                      </a:r>
                      <a:r>
                        <a:rPr lang="en-US" baseline="0" dirty="0"/>
                        <a:t> Tensions</a:t>
                      </a:r>
                      <a:endParaRPr lang="en-US" dirty="0"/>
                    </a:p>
                  </a:txBody>
                  <a:tcPr>
                    <a:solidFill>
                      <a:schemeClr val="bg2">
                        <a:lumMod val="75000"/>
                      </a:schemeClr>
                    </a:solidFill>
                  </a:tcPr>
                </a:tc>
                <a:extLst>
                  <a:ext uri="{0D108BD9-81ED-4DB2-BD59-A6C34878D82A}">
                    <a16:rowId xmlns:a16="http://schemas.microsoft.com/office/drawing/2014/main" val="10005"/>
                  </a:ext>
                </a:extLst>
              </a:tr>
              <a:tr h="375455">
                <a:tc>
                  <a:txBody>
                    <a:bodyPr/>
                    <a:lstStyle/>
                    <a:p>
                      <a:r>
                        <a:rPr lang="en-US" dirty="0"/>
                        <a:t>Immigration</a:t>
                      </a:r>
                    </a:p>
                  </a:txBody>
                  <a:tcPr>
                    <a:solidFill>
                      <a:schemeClr val="accent6">
                        <a:lumMod val="60000"/>
                        <a:lumOff val="40000"/>
                      </a:schemeClr>
                    </a:solidFill>
                  </a:tcPr>
                </a:tc>
                <a:tc>
                  <a:txBody>
                    <a:bodyPr/>
                    <a:lstStyle/>
                    <a:p>
                      <a:pPr algn="ctr"/>
                      <a:r>
                        <a:rPr lang="en-US" dirty="0"/>
                        <a:t>Refugee and Immigration Ministries</a:t>
                      </a:r>
                    </a:p>
                  </a:txBody>
                  <a:tcPr>
                    <a:solidFill>
                      <a:schemeClr val="accent6">
                        <a:lumMod val="60000"/>
                        <a:lumOff val="40000"/>
                      </a:schemeClr>
                    </a:solidFill>
                  </a:tcPr>
                </a:tc>
                <a:tc>
                  <a:txBody>
                    <a:bodyPr/>
                    <a:lstStyle/>
                    <a:p>
                      <a:r>
                        <a:rPr lang="en-US" dirty="0"/>
                        <a:t>Immigration in America</a:t>
                      </a:r>
                    </a:p>
                  </a:txBody>
                  <a:tcPr>
                    <a:solidFill>
                      <a:schemeClr val="accent6">
                        <a:lumMod val="60000"/>
                        <a:lumOff val="40000"/>
                      </a:schemeClr>
                    </a:solidFill>
                  </a:tcPr>
                </a:tc>
                <a:extLst>
                  <a:ext uri="{0D108BD9-81ED-4DB2-BD59-A6C34878D82A}">
                    <a16:rowId xmlns:a16="http://schemas.microsoft.com/office/drawing/2014/main" val="10007"/>
                  </a:ext>
                </a:extLst>
              </a:tr>
              <a:tr h="564816">
                <a:tc>
                  <a:txBody>
                    <a:bodyPr/>
                    <a:lstStyle/>
                    <a:p>
                      <a:r>
                        <a:rPr lang="en-US" dirty="0"/>
                        <a:t>End of Life Decisions</a:t>
                      </a:r>
                    </a:p>
                  </a:txBody>
                  <a:tcPr>
                    <a:solidFill>
                      <a:schemeClr val="bg2">
                        <a:lumMod val="75000"/>
                      </a:schemeClr>
                    </a:solidFill>
                  </a:tcPr>
                </a:tc>
                <a:tc>
                  <a:txBody>
                    <a:bodyPr/>
                    <a:lstStyle/>
                    <a:p>
                      <a:endParaRPr lang="en-US" dirty="0"/>
                    </a:p>
                  </a:txBody>
                  <a:tcPr>
                    <a:solidFill>
                      <a:schemeClr val="bg2">
                        <a:lumMod val="75000"/>
                      </a:schemeClr>
                    </a:solidFill>
                  </a:tcPr>
                </a:tc>
                <a:tc>
                  <a:txBody>
                    <a:bodyPr/>
                    <a:lstStyle/>
                    <a:p>
                      <a:r>
                        <a:rPr lang="en-US" dirty="0"/>
                        <a:t>Life and Death Decisions</a:t>
                      </a:r>
                    </a:p>
                  </a:txBody>
                  <a:tcPr>
                    <a:solidFill>
                      <a:schemeClr val="bg2">
                        <a:lumMod val="75000"/>
                      </a:schemeClr>
                    </a:solidFill>
                  </a:tcPr>
                </a:tc>
                <a:extLst>
                  <a:ext uri="{0D108BD9-81ED-4DB2-BD59-A6C34878D82A}">
                    <a16:rowId xmlns:a16="http://schemas.microsoft.com/office/drawing/2014/main" val="10008"/>
                  </a:ext>
                </a:extLst>
              </a:tr>
            </a:tbl>
          </a:graphicData>
        </a:graphic>
      </p:graphicFrame>
      <p:sp>
        <p:nvSpPr>
          <p:cNvPr id="2" name="TextBox 1"/>
          <p:cNvSpPr txBox="1"/>
          <p:nvPr/>
        </p:nvSpPr>
        <p:spPr>
          <a:xfrm>
            <a:off x="3792855" y="106283"/>
            <a:ext cx="5097155" cy="769441"/>
          </a:xfrm>
          <a:prstGeom prst="rect">
            <a:avLst/>
          </a:prstGeom>
          <a:noFill/>
        </p:spPr>
        <p:txBody>
          <a:bodyPr wrap="square" rtlCol="0">
            <a:spAutoFit/>
          </a:bodyPr>
          <a:lstStyle/>
          <a:p>
            <a:pPr algn="ctr"/>
            <a:r>
              <a:rPr lang="en-US" sz="4400" b="1" dirty="0"/>
              <a:t>Common Issues</a:t>
            </a:r>
          </a:p>
        </p:txBody>
      </p:sp>
    </p:spTree>
    <p:extLst>
      <p:ext uri="{BB962C8B-B14F-4D97-AF65-F5344CB8AC3E}">
        <p14:creationId xmlns:p14="http://schemas.microsoft.com/office/powerpoint/2010/main" val="138345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2F2B20"/>
                </a:solidFill>
              </a:rPr>
              <a:t>Deliberative Dialogue</a:t>
            </a:r>
          </a:p>
        </p:txBody>
      </p:sp>
      <p:sp>
        <p:nvSpPr>
          <p:cNvPr id="3" name="Content Placeholder 2"/>
          <p:cNvSpPr>
            <a:spLocks noGrp="1"/>
          </p:cNvSpPr>
          <p:nvPr>
            <p:ph idx="1"/>
          </p:nvPr>
        </p:nvSpPr>
        <p:spPr>
          <a:xfrm>
            <a:off x="2224750" y="2558043"/>
            <a:ext cx="7620000" cy="3234510"/>
          </a:xfrm>
        </p:spPr>
        <p:txBody>
          <a:bodyPr>
            <a:normAutofit fontScale="92500"/>
          </a:bodyPr>
          <a:lstStyle/>
          <a:p>
            <a:r>
              <a:rPr lang="en-US" sz="3200" i="1" dirty="0"/>
              <a:t>“To deliberate is to carefully weigh civic actions, laws, or policies against the various things that people hold dear in order to settle on a direction to follow or purpose to pursue.”</a:t>
            </a:r>
          </a:p>
          <a:p>
            <a:pPr lvl="6"/>
            <a:r>
              <a:rPr lang="en-US" i="1" dirty="0"/>
              <a:t>		</a:t>
            </a:r>
            <a:r>
              <a:rPr lang="en-US" sz="2800" i="1" dirty="0"/>
              <a:t>David Mathews.</a:t>
            </a:r>
            <a:endParaRPr lang="en-US" sz="2800" dirty="0"/>
          </a:p>
        </p:txBody>
      </p:sp>
    </p:spTree>
    <p:extLst>
      <p:ext uri="{BB962C8B-B14F-4D97-AF65-F5344CB8AC3E}">
        <p14:creationId xmlns:p14="http://schemas.microsoft.com/office/powerpoint/2010/main" val="420775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2F2B20"/>
                </a:solidFill>
              </a:rPr>
              <a:t>Responsibility Ethics</a:t>
            </a:r>
            <a:endParaRPr lang="en-US" sz="4000" dirty="0">
              <a:solidFill>
                <a:srgbClr val="2F2B20"/>
              </a:solidFill>
            </a:endParaRPr>
          </a:p>
        </p:txBody>
      </p:sp>
      <p:sp>
        <p:nvSpPr>
          <p:cNvPr id="3" name="Content Placeholder 2"/>
          <p:cNvSpPr>
            <a:spLocks noGrp="1"/>
          </p:cNvSpPr>
          <p:nvPr>
            <p:ph idx="1"/>
          </p:nvPr>
        </p:nvSpPr>
        <p:spPr>
          <a:xfrm>
            <a:off x="2592925" y="1520697"/>
            <a:ext cx="8229599" cy="4348763"/>
          </a:xfrm>
        </p:spPr>
        <p:txBody>
          <a:bodyPr>
            <a:normAutofit fontScale="92500" lnSpcReduction="20000"/>
          </a:bodyPr>
          <a:lstStyle/>
          <a:p>
            <a:pPr marL="114300" indent="0">
              <a:buNone/>
            </a:pPr>
            <a:r>
              <a:rPr lang="en-US" sz="3200" dirty="0"/>
              <a:t>“Responsibility ethics recognizes human beings primarily as </a:t>
            </a:r>
            <a:r>
              <a:rPr lang="en-US" sz="3200" b="1" dirty="0"/>
              <a:t>dialogical creatures</a:t>
            </a:r>
            <a:r>
              <a:rPr lang="en-US" sz="3200" dirty="0"/>
              <a:t>. It sees human beings as answerers who live through response and interaction.  The focus is on discerning what is a fitting response within the </a:t>
            </a:r>
            <a:r>
              <a:rPr lang="en-US" sz="3200" b="1" dirty="0"/>
              <a:t>extremely complex situations </a:t>
            </a:r>
            <a:r>
              <a:rPr lang="en-US" sz="3200" dirty="0"/>
              <a:t>of contemporary life that always include manifold </a:t>
            </a:r>
            <a:r>
              <a:rPr lang="en-US" sz="3200" b="1" dirty="0"/>
              <a:t>competing demands and moral challenges.</a:t>
            </a:r>
            <a:r>
              <a:rPr lang="en-US" sz="3200" dirty="0"/>
              <a:t>” </a:t>
            </a:r>
          </a:p>
          <a:p>
            <a:pPr marL="114300" indent="0">
              <a:buNone/>
            </a:pPr>
            <a:r>
              <a:rPr lang="en-US" dirty="0"/>
              <a:t>		Willer, Roger, Community of Moral 	Deliberation and an Emerging 		Responsibility Ethic, Journal of Lutheran Ethics, 2014</a:t>
            </a:r>
          </a:p>
          <a:p>
            <a:endParaRPr lang="en-US" dirty="0"/>
          </a:p>
        </p:txBody>
      </p:sp>
    </p:spTree>
    <p:extLst>
      <p:ext uri="{BB962C8B-B14F-4D97-AF65-F5344CB8AC3E}">
        <p14:creationId xmlns:p14="http://schemas.microsoft.com/office/powerpoint/2010/main" val="2343826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chemeClr val="tx2"/>
                </a:solidFill>
              </a:rPr>
              <a:t>The Deliberative Democracy Process</a:t>
            </a:r>
          </a:p>
        </p:txBody>
      </p:sp>
      <p:pic>
        <p:nvPicPr>
          <p:cNvPr id="4" name="Content Placeholder 3" descr="DSCN0855.jpg"/>
          <p:cNvPicPr>
            <a:picLocks noGrp="1" noChangeAspect="1"/>
          </p:cNvPicPr>
          <p:nvPr>
            <p:ph idx="1"/>
          </p:nvPr>
        </p:nvPicPr>
        <p:blipFill>
          <a:blip r:embed="rId3" cstate="print">
            <a:extLst>
              <a:ext uri="{28A0092B-C50C-407E-A947-70E740481C1C}">
                <a14:useLocalDpi xmlns:a14="http://schemas.microsoft.com/office/drawing/2010/main" val="0"/>
              </a:ext>
            </a:extLst>
          </a:blip>
          <a:srcRect t="18951" b="18951"/>
          <a:stretch>
            <a:fillRect/>
          </a:stretch>
        </p:blipFill>
        <p:spPr>
          <a:xfrm>
            <a:off x="2592925" y="1504559"/>
            <a:ext cx="8372081" cy="4226998"/>
          </a:xfrm>
        </p:spPr>
      </p:pic>
      <p:sp>
        <p:nvSpPr>
          <p:cNvPr id="3" name="TextBox 2"/>
          <p:cNvSpPr txBox="1"/>
          <p:nvPr/>
        </p:nvSpPr>
        <p:spPr>
          <a:xfrm>
            <a:off x="3718852" y="5965675"/>
            <a:ext cx="6120226" cy="646331"/>
          </a:xfrm>
          <a:prstGeom prst="rect">
            <a:avLst/>
          </a:prstGeom>
          <a:noFill/>
        </p:spPr>
        <p:txBody>
          <a:bodyPr wrap="square" rtlCol="0">
            <a:spAutoFit/>
          </a:bodyPr>
          <a:lstStyle/>
          <a:p>
            <a:pPr algn="ctr"/>
            <a:r>
              <a:rPr lang="en-US" b="1" dirty="0">
                <a:solidFill>
                  <a:srgbClr val="002060"/>
                </a:solidFill>
                <a:hlinkClick r:id="" action="ppaction://noaction">
                  <a:extLst>
                    <a:ext uri="{A12FA001-AC4F-418D-AE19-62706E023703}">
                      <ahyp:hlinkClr xmlns:ahyp="http://schemas.microsoft.com/office/drawing/2018/hyperlinkcolor" val="tx"/>
                    </a:ext>
                  </a:extLst>
                </a:hlinkClick>
              </a:rPr>
              <a:t>Shaping Our Future: How Can Higher Education</a:t>
            </a:r>
          </a:p>
          <a:p>
            <a:pPr algn="ctr"/>
            <a:r>
              <a:rPr lang="en-US" b="1" dirty="0">
                <a:solidFill>
                  <a:srgbClr val="002060"/>
                </a:solidFill>
                <a:hlinkClick r:id="" action="ppaction://noaction">
                  <a:extLst>
                    <a:ext uri="{A12FA001-AC4F-418D-AE19-62706E023703}">
                      <ahyp:hlinkClr xmlns:ahyp="http://schemas.microsoft.com/office/drawing/2018/hyperlinkcolor" val="tx"/>
                    </a:ext>
                  </a:extLst>
                </a:hlinkClick>
              </a:rPr>
              <a:t> Help Us Create the Society We Desire</a:t>
            </a:r>
            <a:endParaRPr lang="en-US" b="1" dirty="0">
              <a:solidFill>
                <a:srgbClr val="002060"/>
              </a:solidFill>
            </a:endParaRPr>
          </a:p>
        </p:txBody>
      </p:sp>
    </p:spTree>
    <p:extLst>
      <p:ext uri="{BB962C8B-B14F-4D97-AF65-F5344CB8AC3E}">
        <p14:creationId xmlns:p14="http://schemas.microsoft.com/office/powerpoint/2010/main" val="278504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pPr algn="ctr">
              <a:defRPr/>
            </a:pPr>
            <a:r>
              <a:rPr lang="en-US" sz="4000" b="1" dirty="0">
                <a:solidFill>
                  <a:schemeClr val="tx2">
                    <a:lumMod val="75000"/>
                  </a:schemeClr>
                </a:solidFill>
                <a:cs typeface="Times New Roman" pitchFamily="18" charset="0"/>
              </a:rPr>
              <a:t>Three Primary Forms of Politics</a:t>
            </a:r>
          </a:p>
        </p:txBody>
      </p:sp>
      <p:sp>
        <p:nvSpPr>
          <p:cNvPr id="5123" name="Content Placeholder 2"/>
          <p:cNvSpPr>
            <a:spLocks noGrp="1"/>
          </p:cNvSpPr>
          <p:nvPr>
            <p:ph idx="1"/>
          </p:nvPr>
        </p:nvSpPr>
        <p:spPr>
          <a:xfrm>
            <a:off x="1981201" y="2351089"/>
            <a:ext cx="7683463" cy="3775075"/>
          </a:xfrm>
        </p:spPr>
        <p:txBody>
          <a:bodyPr>
            <a:normAutofit/>
          </a:bodyPr>
          <a:lstStyle/>
          <a:p>
            <a:pPr marL="365760" indent="-256032">
              <a:buFont typeface="Wingdings 3"/>
              <a:buChar char=""/>
              <a:defRPr/>
            </a:pPr>
            <a:r>
              <a:rPr lang="en-US" sz="4000" dirty="0">
                <a:solidFill>
                  <a:schemeClr val="tx2">
                    <a:lumMod val="75000"/>
                  </a:schemeClr>
                </a:solidFill>
                <a:latin typeface="Times New Roman" pitchFamily="18" charset="0"/>
                <a:cs typeface="Times New Roman" pitchFamily="18" charset="0"/>
              </a:rPr>
              <a:t>Adversarial Politics</a:t>
            </a:r>
          </a:p>
          <a:p>
            <a:pPr marL="365760" indent="-256032">
              <a:buFont typeface="Wingdings 3"/>
              <a:buChar char=""/>
              <a:defRPr/>
            </a:pPr>
            <a:r>
              <a:rPr lang="en-US" sz="4000" dirty="0">
                <a:solidFill>
                  <a:schemeClr val="tx2">
                    <a:lumMod val="75000"/>
                  </a:schemeClr>
                </a:solidFill>
                <a:latin typeface="Times New Roman" pitchFamily="18" charset="0"/>
                <a:cs typeface="Times New Roman" pitchFamily="18" charset="0"/>
              </a:rPr>
              <a:t>Administrative / Expert Politics</a:t>
            </a:r>
          </a:p>
          <a:p>
            <a:pPr marL="365760" indent="-256032">
              <a:buFont typeface="Wingdings 3"/>
              <a:buChar char=""/>
              <a:defRPr/>
            </a:pPr>
            <a:r>
              <a:rPr lang="en-US" sz="4000" dirty="0">
                <a:solidFill>
                  <a:schemeClr val="tx2">
                    <a:lumMod val="75000"/>
                  </a:schemeClr>
                </a:solidFill>
                <a:latin typeface="Times New Roman" pitchFamily="18" charset="0"/>
                <a:cs typeface="Times New Roman" pitchFamily="18" charset="0"/>
              </a:rPr>
              <a:t>Deliberative Politics</a:t>
            </a:r>
          </a:p>
        </p:txBody>
      </p:sp>
      <p:sp>
        <p:nvSpPr>
          <p:cNvPr id="18435" name="Text Box 17"/>
          <p:cNvSpPr txBox="1">
            <a:spLocks noChangeArrowheads="1"/>
          </p:cNvSpPr>
          <p:nvPr/>
        </p:nvSpPr>
        <p:spPr bwMode="auto">
          <a:xfrm>
            <a:off x="10090150" y="6553201"/>
            <a:ext cx="7409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Unicode" charset="0"/>
                <a:ea typeface="ＭＳ Ｐゴシック" charset="0"/>
                <a:cs typeface="ＭＳ Ｐゴシック" charset="0"/>
              </a:defRPr>
            </a:lvl1pPr>
            <a:lvl2pPr marL="742950" indent="-285750" eaLnBrk="0" hangingPunct="0">
              <a:defRPr sz="2400">
                <a:solidFill>
                  <a:schemeClr val="tx1"/>
                </a:solidFill>
                <a:latin typeface="Lucida Sans Unicode" charset="0"/>
                <a:ea typeface="ＭＳ Ｐゴシック" charset="0"/>
              </a:defRPr>
            </a:lvl2pPr>
            <a:lvl3pPr marL="1143000" indent="-228600" eaLnBrk="0" hangingPunct="0">
              <a:defRPr sz="2400">
                <a:solidFill>
                  <a:schemeClr val="tx1"/>
                </a:solidFill>
                <a:latin typeface="Lucida Sans Unicode" charset="0"/>
                <a:ea typeface="ＭＳ Ｐゴシック" charset="0"/>
              </a:defRPr>
            </a:lvl3pPr>
            <a:lvl4pPr marL="1600200" indent="-228600" eaLnBrk="0" hangingPunct="0">
              <a:defRPr sz="2400">
                <a:solidFill>
                  <a:schemeClr val="tx1"/>
                </a:solidFill>
                <a:latin typeface="Lucida Sans Unicode" charset="0"/>
                <a:ea typeface="ＭＳ Ｐゴシック" charset="0"/>
              </a:defRPr>
            </a:lvl4pPr>
            <a:lvl5pPr marL="2057400" indent="-228600" eaLnBrk="0" hangingPunct="0">
              <a:defRPr sz="2400">
                <a:solidFill>
                  <a:schemeClr val="tx1"/>
                </a:solidFill>
                <a:latin typeface="Lucida Sans Unicode"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Unicode"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Unicode"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Unicode"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Unicode" charset="0"/>
                <a:ea typeface="ＭＳ Ｐゴシック" charset="0"/>
              </a:defRPr>
            </a:lvl9pPr>
          </a:lstStyle>
          <a:p>
            <a:pPr eaLnBrk="1" hangingPunct="1"/>
            <a:r>
              <a:rPr lang="en-US" sz="1400"/>
              <a:t>p. 4-9</a:t>
            </a:r>
          </a:p>
        </p:txBody>
      </p:sp>
    </p:spTree>
    <p:custDataLst>
      <p:tags r:id="rId1"/>
    </p:custDataLst>
    <p:extLst>
      <p:ext uri="{BB962C8B-B14F-4D97-AF65-F5344CB8AC3E}">
        <p14:creationId xmlns:p14="http://schemas.microsoft.com/office/powerpoint/2010/main" val="267276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2F2B20"/>
                </a:solidFill>
              </a:rPr>
              <a:t>Adversarial Politics</a:t>
            </a:r>
          </a:p>
        </p:txBody>
      </p:sp>
      <p:pic>
        <p:nvPicPr>
          <p:cNvPr id="5" name="Picture 4" descr="A group of men in suits&#10;&#10;Description automatically generated">
            <a:extLst>
              <a:ext uri="{FF2B5EF4-FFF2-40B4-BE49-F238E27FC236}">
                <a16:creationId xmlns:a16="http://schemas.microsoft.com/office/drawing/2014/main" id="{F69CBEF2-FD1D-D9AF-49D0-7A883058B0BA}"/>
              </a:ext>
            </a:extLst>
          </p:cNvPr>
          <p:cNvPicPr>
            <a:picLocks noChangeAspect="1"/>
          </p:cNvPicPr>
          <p:nvPr/>
        </p:nvPicPr>
        <p:blipFill>
          <a:blip r:embed="rId3"/>
          <a:stretch>
            <a:fillRect/>
          </a:stretch>
        </p:blipFill>
        <p:spPr>
          <a:xfrm>
            <a:off x="1133904" y="1690688"/>
            <a:ext cx="4617505" cy="2603157"/>
          </a:xfrm>
          <a:prstGeom prst="rect">
            <a:avLst/>
          </a:prstGeom>
        </p:spPr>
      </p:pic>
      <p:pic>
        <p:nvPicPr>
          <p:cNvPr id="8" name="Picture 7" descr="Two men in suits with their hands up&#10;&#10;Description automatically generated">
            <a:extLst>
              <a:ext uri="{FF2B5EF4-FFF2-40B4-BE49-F238E27FC236}">
                <a16:creationId xmlns:a16="http://schemas.microsoft.com/office/drawing/2014/main" id="{6461FCCA-D842-B5C2-9655-555979990ADF}"/>
              </a:ext>
            </a:extLst>
          </p:cNvPr>
          <p:cNvPicPr>
            <a:picLocks noChangeAspect="1"/>
          </p:cNvPicPr>
          <p:nvPr/>
        </p:nvPicPr>
        <p:blipFill>
          <a:blip r:embed="rId4"/>
          <a:stretch>
            <a:fillRect/>
          </a:stretch>
        </p:blipFill>
        <p:spPr>
          <a:xfrm>
            <a:off x="6701481" y="3429000"/>
            <a:ext cx="3919039" cy="2603157"/>
          </a:xfrm>
          <a:prstGeom prst="rect">
            <a:avLst/>
          </a:prstGeom>
        </p:spPr>
      </p:pic>
    </p:spTree>
    <p:extLst>
      <p:ext uri="{BB962C8B-B14F-4D97-AF65-F5344CB8AC3E}">
        <p14:creationId xmlns:p14="http://schemas.microsoft.com/office/powerpoint/2010/main" val="312572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2F2B20"/>
                </a:solidFill>
              </a:rPr>
              <a:t>Expert Politics</a:t>
            </a:r>
          </a:p>
        </p:txBody>
      </p:sp>
      <p:pic>
        <p:nvPicPr>
          <p:cNvPr id="8" name="Content Placeholder 7" descr="20130925_JapanExpertPanel1280x720.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88469" y="2133600"/>
            <a:ext cx="6716888" cy="3778250"/>
          </a:xfrm>
        </p:spPr>
      </p:pic>
    </p:spTree>
    <p:extLst>
      <p:ext uri="{BB962C8B-B14F-4D97-AF65-F5344CB8AC3E}">
        <p14:creationId xmlns:p14="http://schemas.microsoft.com/office/powerpoint/2010/main" val="112615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2F2B20"/>
                </a:solidFill>
              </a:rPr>
              <a:t>Deliberative Politics</a:t>
            </a:r>
          </a:p>
        </p:txBody>
      </p:sp>
      <p:pic>
        <p:nvPicPr>
          <p:cNvPr id="4" name="Content Placeholder 3" descr="DSCN0859.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20530" y="1589853"/>
            <a:ext cx="6657710" cy="5001619"/>
          </a:xfrm>
        </p:spPr>
      </p:pic>
    </p:spTree>
    <p:extLst>
      <p:ext uri="{BB962C8B-B14F-4D97-AF65-F5344CB8AC3E}">
        <p14:creationId xmlns:p14="http://schemas.microsoft.com/office/powerpoint/2010/main" val="4112147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2F2B20"/>
                </a:solidFill>
              </a:rPr>
              <a:t>Three Forms of Communication</a:t>
            </a:r>
          </a:p>
        </p:txBody>
      </p:sp>
      <p:sp>
        <p:nvSpPr>
          <p:cNvPr id="3" name="Content Placeholder 2"/>
          <p:cNvSpPr>
            <a:spLocks noGrp="1"/>
          </p:cNvSpPr>
          <p:nvPr>
            <p:ph idx="1"/>
          </p:nvPr>
        </p:nvSpPr>
        <p:spPr/>
        <p:txBody>
          <a:bodyPr>
            <a:normAutofit/>
          </a:bodyPr>
          <a:lstStyle/>
          <a:p>
            <a:r>
              <a:rPr lang="en-US" sz="4800" dirty="0"/>
              <a:t>Debate</a:t>
            </a:r>
          </a:p>
          <a:p>
            <a:pPr lvl="1"/>
            <a:r>
              <a:rPr lang="en-US" sz="4600" dirty="0"/>
              <a:t>Dialogue</a:t>
            </a:r>
          </a:p>
          <a:p>
            <a:pPr lvl="2"/>
            <a:r>
              <a:rPr lang="en-US" sz="4400" dirty="0"/>
              <a:t>Deliberation</a:t>
            </a:r>
          </a:p>
        </p:txBody>
      </p:sp>
    </p:spTree>
    <p:extLst>
      <p:ext uri="{BB962C8B-B14F-4D97-AF65-F5344CB8AC3E}">
        <p14:creationId xmlns:p14="http://schemas.microsoft.com/office/powerpoint/2010/main" val="3164658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39" name="Group 19"/>
          <p:cNvGraphicFramePr>
            <a:graphicFrameLocks noGrp="1"/>
          </p:cNvGraphicFramePr>
          <p:nvPr>
            <p:ph type="tbl" idx="1"/>
            <p:extLst>
              <p:ext uri="{D42A27DB-BD31-4B8C-83A1-F6EECF244321}">
                <p14:modId xmlns:p14="http://schemas.microsoft.com/office/powerpoint/2010/main" val="961660745"/>
              </p:ext>
            </p:extLst>
          </p:nvPr>
        </p:nvGraphicFramePr>
        <p:xfrm>
          <a:off x="1789114" y="1284288"/>
          <a:ext cx="8764587" cy="4937528"/>
        </p:xfrm>
        <a:graphic>
          <a:graphicData uri="http://schemas.openxmlformats.org/drawingml/2006/table">
            <a:tbl>
              <a:tblPr/>
              <a:tblGrid>
                <a:gridCol w="2740025">
                  <a:extLst>
                    <a:ext uri="{9D8B030D-6E8A-4147-A177-3AD203B41FA5}">
                      <a16:colId xmlns:a16="http://schemas.microsoft.com/office/drawing/2014/main" val="20000"/>
                    </a:ext>
                  </a:extLst>
                </a:gridCol>
                <a:gridCol w="2746375">
                  <a:extLst>
                    <a:ext uri="{9D8B030D-6E8A-4147-A177-3AD203B41FA5}">
                      <a16:colId xmlns:a16="http://schemas.microsoft.com/office/drawing/2014/main" val="20001"/>
                    </a:ext>
                  </a:extLst>
                </a:gridCol>
                <a:gridCol w="3278187">
                  <a:extLst>
                    <a:ext uri="{9D8B030D-6E8A-4147-A177-3AD203B41FA5}">
                      <a16:colId xmlns:a16="http://schemas.microsoft.com/office/drawing/2014/main" val="20002"/>
                    </a:ext>
                  </a:extLst>
                </a:gridCol>
              </a:tblGrid>
              <a:tr h="45705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Bold"/>
                        </a:rPr>
                        <a:t>Debate</a:t>
                      </a:r>
                      <a:endParaRPr kumimoji="0" lang="en-US" sz="2400" b="0" i="0" u="none" strike="noStrike" cap="none" normalizeH="0" baseline="0" dirty="0">
                        <a:ln>
                          <a:noFill/>
                        </a:ln>
                        <a:solidFill>
                          <a:schemeClr val="tx2">
                            <a:lumMod val="75000"/>
                          </a:schemeClr>
                        </a:solidFill>
                        <a:effectLst/>
                        <a:latin typeface="Arial" pitchFamily="34" charset="0"/>
                        <a:ea typeface="Times New Roman" pitchFamily="18" charset="0"/>
                        <a:cs typeface="Arial,Bold"/>
                      </a:endParaRPr>
                    </a:p>
                  </a:txBody>
                  <a:tcPr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Bold"/>
                        </a:rPr>
                        <a:t>Conversation</a:t>
                      </a:r>
                      <a:endParaRPr kumimoji="0" lang="en-US" sz="2400" b="0" i="0" u="none" strike="noStrike" cap="none" normalizeH="0" baseline="0" dirty="0">
                        <a:ln>
                          <a:noFill/>
                        </a:ln>
                        <a:solidFill>
                          <a:schemeClr val="tx2">
                            <a:lumMod val="75000"/>
                          </a:schemeClr>
                        </a:solidFill>
                        <a:effectLst/>
                        <a:latin typeface="Arial" pitchFamily="34" charset="0"/>
                        <a:ea typeface="Times New Roman" pitchFamily="18" charset="0"/>
                        <a:cs typeface="Arial,Bold"/>
                      </a:endParaRPr>
                    </a:p>
                  </a:txBody>
                  <a:tcPr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lumMod val="75000"/>
                            </a:schemeClr>
                          </a:solidFill>
                          <a:effectLst/>
                          <a:latin typeface="Times New Roman" pitchFamily="18" charset="0"/>
                          <a:ea typeface="Times New Roman" pitchFamily="18" charset="0"/>
                          <a:cs typeface="Arial,Bold"/>
                        </a:rPr>
                        <a:t>Deliberation</a:t>
                      </a:r>
                      <a:endParaRPr kumimoji="0" lang="en-US" sz="2400" b="0" i="0" u="none" strike="noStrike" cap="none" normalizeH="0" baseline="0">
                        <a:ln>
                          <a:noFill/>
                        </a:ln>
                        <a:solidFill>
                          <a:schemeClr val="tx2">
                            <a:lumMod val="75000"/>
                          </a:schemeClr>
                        </a:solidFill>
                        <a:effectLst/>
                        <a:latin typeface="Times New Roman" pitchFamily="18" charset="0"/>
                        <a:ea typeface="Times New Roman" pitchFamily="18" charset="0"/>
                        <a:cs typeface="Arial,Bold"/>
                      </a:endParaRPr>
                    </a:p>
                  </a:txBody>
                  <a:tcPr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800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Contest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Compete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Argue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Promote opinion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Seek majority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Persuade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Dig in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Tightly structured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Express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Usually fast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Clarifies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Majoritarian</a:t>
                      </a:r>
                    </a:p>
                  </a:txBody>
                  <a:tcPr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Explore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Exchange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Discuss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Build relationships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Understand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Seek to understand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Reach across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Loosely structured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Listen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Usually slow</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Clarifies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Non-decisive</a:t>
                      </a:r>
                    </a:p>
                  </a:txBody>
                  <a:tcPr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Choose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Weigh</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Decide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Make decisions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Seek overlap</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Seek common ground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Framed to make choices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Listen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Usually slow</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Clarifies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Complementary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Arial" pitchFamily="34" charset="0"/>
                        </a:rPr>
                        <a:t>Decisive</a:t>
                      </a:r>
                    </a:p>
                  </a:txBody>
                  <a:tcPr marT="45662" marB="4566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760" name="Text Box 17"/>
          <p:cNvSpPr txBox="1">
            <a:spLocks noChangeArrowheads="1"/>
          </p:cNvSpPr>
          <p:nvPr/>
        </p:nvSpPr>
        <p:spPr bwMode="auto">
          <a:xfrm>
            <a:off x="2136058" y="174626"/>
            <a:ext cx="8315172" cy="954107"/>
          </a:xfrm>
          <a:prstGeom prst="rect">
            <a:avLst/>
          </a:prstGeom>
          <a:noFill/>
          <a:ln w="9525">
            <a:noFill/>
            <a:miter lim="800000"/>
            <a:headEnd/>
            <a:tailEnd/>
          </a:ln>
        </p:spPr>
        <p:txBody>
          <a:bodyPr wrap="none">
            <a:spAutoFit/>
          </a:bodyPr>
          <a:lstStyle/>
          <a:p>
            <a:pPr algn="ctr">
              <a:defRPr/>
            </a:pPr>
            <a:r>
              <a:rPr lang="en-US" sz="2800" b="1" dirty="0">
                <a:latin typeface="Georgia" pitchFamily="18" charset="0"/>
              </a:rPr>
              <a:t>Three Key Communication Tools </a:t>
            </a:r>
          </a:p>
          <a:p>
            <a:pPr algn="ctr">
              <a:defRPr/>
            </a:pPr>
            <a:r>
              <a:rPr lang="en-US" sz="2800" b="1" dirty="0">
                <a:latin typeface="Georgia" pitchFamily="18" charset="0"/>
              </a:rPr>
              <a:t>for Interactive Community Problem-Solving</a:t>
            </a:r>
          </a:p>
        </p:txBody>
      </p:sp>
    </p:spTree>
    <p:custDataLst>
      <p:tags r:id="rId1"/>
    </p:custDataLst>
    <p:extLst>
      <p:ext uri="{BB962C8B-B14F-4D97-AF65-F5344CB8AC3E}">
        <p14:creationId xmlns:p14="http://schemas.microsoft.com/office/powerpoint/2010/main" val="293232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173B-F2BE-87F4-780D-119A671C9F58}"/>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dirty="0">
                <a:solidFill>
                  <a:schemeClr val="tx1"/>
                </a:solidFill>
                <a:latin typeface="+mj-lt"/>
                <a:ea typeface="+mj-ea"/>
                <a:cs typeface="+mj-cs"/>
              </a:rPr>
              <a:t>Acts 15: 30-31</a:t>
            </a:r>
          </a:p>
        </p:txBody>
      </p:sp>
      <p:pic>
        <p:nvPicPr>
          <p:cNvPr id="6" name="Content Placeholder 5" descr="A painting of a person in a robe&#10;&#10;Description automatically generated">
            <a:extLst>
              <a:ext uri="{FF2B5EF4-FFF2-40B4-BE49-F238E27FC236}">
                <a16:creationId xmlns:a16="http://schemas.microsoft.com/office/drawing/2014/main" id="{9FB03D91-953D-FF93-B31F-2C4C0A3412B7}"/>
              </a:ext>
            </a:extLst>
          </p:cNvPr>
          <p:cNvPicPr>
            <a:picLocks noGrp="1" noChangeAspect="1"/>
          </p:cNvPicPr>
          <p:nvPr>
            <p:ph sz="half" idx="1"/>
          </p:nvPr>
        </p:nvPicPr>
        <p:blipFill>
          <a:blip r:embed="rId2"/>
          <a:stretch>
            <a:fillRect/>
          </a:stretch>
        </p:blipFill>
        <p:spPr>
          <a:xfrm>
            <a:off x="7075967" y="1046892"/>
            <a:ext cx="4170530" cy="4796109"/>
          </a:xfrm>
          <a:prstGeom prst="rect">
            <a:avLst/>
          </a:prstGeom>
        </p:spPr>
      </p:pic>
      <p:sp>
        <p:nvSpPr>
          <p:cNvPr id="4" name="Content Placeholder 3">
            <a:extLst>
              <a:ext uri="{FF2B5EF4-FFF2-40B4-BE49-F238E27FC236}">
                <a16:creationId xmlns:a16="http://schemas.microsoft.com/office/drawing/2014/main" id="{81E41B8F-2980-1C7D-2EF4-72166144CAC8}"/>
              </a:ext>
            </a:extLst>
          </p:cNvPr>
          <p:cNvSpPr>
            <a:spLocks noGrp="1"/>
          </p:cNvSpPr>
          <p:nvPr>
            <p:ph sz="half" idx="2"/>
          </p:nvPr>
        </p:nvSpPr>
        <p:spPr>
          <a:xfrm>
            <a:off x="1144923" y="2405894"/>
            <a:ext cx="5315189" cy="3535083"/>
          </a:xfrm>
        </p:spPr>
        <p:txBody>
          <a:bodyPr vert="horz" lIns="91440" tIns="45720" rIns="91440" bIns="45720" rtlCol="0" anchor="t">
            <a:normAutofit/>
          </a:bodyPr>
          <a:lstStyle/>
          <a:p>
            <a:pPr marL="0" indent="0">
              <a:buNone/>
            </a:pPr>
            <a:endParaRPr lang="en-US" dirty="0"/>
          </a:p>
          <a:p>
            <a:pPr marL="0" indent="0">
              <a:buNone/>
            </a:pPr>
            <a:r>
              <a:rPr lang="en-US" dirty="0"/>
              <a:t>“So, they were sent off and went down to Antioch. When they gathered the congregation together, they delivered the letter. When its members read it, they rejoiced in exhortation.”</a:t>
            </a:r>
          </a:p>
        </p:txBody>
      </p:sp>
    </p:spTree>
    <p:extLst>
      <p:ext uri="{BB962C8B-B14F-4D97-AF65-F5344CB8AC3E}">
        <p14:creationId xmlns:p14="http://schemas.microsoft.com/office/powerpoint/2010/main" val="909049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600" b="1" dirty="0">
                <a:solidFill>
                  <a:srgbClr val="000000"/>
                </a:solidFill>
              </a:rPr>
              <a:t>Public Opinion to Public Judgment</a:t>
            </a:r>
          </a:p>
        </p:txBody>
      </p:sp>
      <p:sp>
        <p:nvSpPr>
          <p:cNvPr id="13" name="Rectangle 12"/>
          <p:cNvSpPr/>
          <p:nvPr/>
        </p:nvSpPr>
        <p:spPr>
          <a:xfrm>
            <a:off x="1807779" y="1676400"/>
            <a:ext cx="8576442" cy="4910666"/>
          </a:xfrm>
          <a:prstGeom prst="rect">
            <a:avLst/>
          </a:prstGeom>
          <a:solidFill>
            <a:schemeClr val="bg1"/>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2">
                    <a:lumMod val="75000"/>
                  </a:schemeClr>
                </a:solidFill>
              </a:ln>
            </a:endParaRPr>
          </a:p>
        </p:txBody>
      </p:sp>
      <p:sp>
        <p:nvSpPr>
          <p:cNvPr id="16" name="Freeform 15"/>
          <p:cNvSpPr/>
          <p:nvPr/>
        </p:nvSpPr>
        <p:spPr>
          <a:xfrm>
            <a:off x="2209800" y="1676400"/>
            <a:ext cx="7620000" cy="4313238"/>
          </a:xfrm>
          <a:custGeom>
            <a:avLst/>
            <a:gdLst>
              <a:gd name="connsiteX0" fmla="*/ 7620000 w 7620000"/>
              <a:gd name="connsiteY0" fmla="*/ 527352 h 4313161"/>
              <a:gd name="connsiteX1" fmla="*/ 4455885 w 7620000"/>
              <a:gd name="connsiteY1" fmla="*/ 527352 h 4313161"/>
              <a:gd name="connsiteX2" fmla="*/ 2075543 w 7620000"/>
              <a:gd name="connsiteY2" fmla="*/ 3691466 h 4313161"/>
              <a:gd name="connsiteX3" fmla="*/ 0 w 7620000"/>
              <a:gd name="connsiteY3" fmla="*/ 4257524 h 4313161"/>
            </a:gdLst>
            <a:ahLst/>
            <a:cxnLst>
              <a:cxn ang="0">
                <a:pos x="connsiteX0" y="connsiteY0"/>
              </a:cxn>
              <a:cxn ang="0">
                <a:pos x="connsiteX1" y="connsiteY1"/>
              </a:cxn>
              <a:cxn ang="0">
                <a:pos x="connsiteX2" y="connsiteY2"/>
              </a:cxn>
              <a:cxn ang="0">
                <a:pos x="connsiteX3" y="connsiteY3"/>
              </a:cxn>
            </a:cxnLst>
            <a:rect l="l" t="t" r="r" b="b"/>
            <a:pathLst>
              <a:path w="7620000" h="4313161">
                <a:moveTo>
                  <a:pt x="7620000" y="527352"/>
                </a:moveTo>
                <a:cubicBezTo>
                  <a:pt x="6499980" y="263676"/>
                  <a:pt x="5379961" y="0"/>
                  <a:pt x="4455885" y="527352"/>
                </a:cubicBezTo>
                <a:cubicBezTo>
                  <a:pt x="3531809" y="1054704"/>
                  <a:pt x="2818191" y="3069771"/>
                  <a:pt x="2075543" y="3691466"/>
                </a:cubicBezTo>
                <a:cubicBezTo>
                  <a:pt x="1332896" y="4313161"/>
                  <a:pt x="372533" y="4218819"/>
                  <a:pt x="0" y="4257524"/>
                </a:cubicBez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5" name="Straight Connector 24"/>
          <p:cNvCxnSpPr/>
          <p:nvPr/>
        </p:nvCxnSpPr>
        <p:spPr>
          <a:xfrm rot="5400000">
            <a:off x="6400800" y="2438400"/>
            <a:ext cx="2286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057900" y="2781300"/>
            <a:ext cx="304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715000" y="3200400"/>
            <a:ext cx="3810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410200" y="3657600"/>
            <a:ext cx="3810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181600" y="4114800"/>
            <a:ext cx="3810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914900" y="4610100"/>
            <a:ext cx="304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10100" y="4991100"/>
            <a:ext cx="304800" cy="228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6635" name="TextBox 50"/>
          <p:cNvSpPr txBox="1">
            <a:spLocks noChangeArrowheads="1"/>
          </p:cNvSpPr>
          <p:nvPr/>
        </p:nvSpPr>
        <p:spPr bwMode="auto">
          <a:xfrm>
            <a:off x="2438400" y="5867401"/>
            <a:ext cx="3200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r>
              <a:rPr lang="en-US" sz="1800" b="1">
                <a:latin typeface="Lucida Sans Unicode" charset="0"/>
                <a:cs typeface="Arial" charset="0"/>
              </a:rPr>
              <a:t>Stage 1: Consciousness Raising</a:t>
            </a:r>
          </a:p>
        </p:txBody>
      </p:sp>
      <p:sp>
        <p:nvSpPr>
          <p:cNvPr id="26636" name="TextBox 51"/>
          <p:cNvSpPr txBox="1">
            <a:spLocks noChangeArrowheads="1"/>
          </p:cNvSpPr>
          <p:nvPr/>
        </p:nvSpPr>
        <p:spPr bwMode="auto">
          <a:xfrm>
            <a:off x="5867400" y="3810001"/>
            <a:ext cx="3124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r>
              <a:rPr lang="en-US" sz="1800" b="1">
                <a:latin typeface="Lucida Sans Unicode" charset="0"/>
                <a:cs typeface="Arial" charset="0"/>
              </a:rPr>
              <a:t>Stage 2: Working Through</a:t>
            </a:r>
          </a:p>
        </p:txBody>
      </p:sp>
      <p:sp>
        <p:nvSpPr>
          <p:cNvPr id="26637" name="TextBox 52"/>
          <p:cNvSpPr txBox="1">
            <a:spLocks noChangeArrowheads="1"/>
          </p:cNvSpPr>
          <p:nvPr/>
        </p:nvSpPr>
        <p:spPr bwMode="auto">
          <a:xfrm>
            <a:off x="7010401" y="2438399"/>
            <a:ext cx="24722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r>
              <a:rPr lang="en-US" sz="1800" b="1" dirty="0">
                <a:latin typeface="Lucida Sans Unicode" charset="0"/>
                <a:cs typeface="Arial" charset="0"/>
              </a:rPr>
              <a:t>Stage 3: Resolution</a:t>
            </a:r>
          </a:p>
        </p:txBody>
      </p:sp>
      <p:sp>
        <p:nvSpPr>
          <p:cNvPr id="26638" name="TextBox 53"/>
          <p:cNvSpPr txBox="1">
            <a:spLocks noChangeArrowheads="1"/>
          </p:cNvSpPr>
          <p:nvPr/>
        </p:nvSpPr>
        <p:spPr bwMode="auto">
          <a:xfrm>
            <a:off x="4648200" y="5410201"/>
            <a:ext cx="5410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r>
              <a:rPr lang="en-US" sz="1400" b="1" i="1" dirty="0">
                <a:latin typeface="Lucida Sans Unicode" charset="0"/>
                <a:cs typeface="Arial" charset="0"/>
              </a:rPr>
              <a:t>Toward Wiser Public Judgment</a:t>
            </a:r>
            <a:r>
              <a:rPr lang="en-US" sz="1400" dirty="0">
                <a:latin typeface="Lucida Sans Unicode" charset="0"/>
                <a:cs typeface="Arial" charset="0"/>
              </a:rPr>
              <a:t>, </a:t>
            </a:r>
            <a:r>
              <a:rPr lang="en-US" sz="1400" b="1" dirty="0" err="1">
                <a:latin typeface="Lucida Sans Unicode" charset="0"/>
                <a:cs typeface="Arial" charset="0"/>
              </a:rPr>
              <a:t>Yankelovich</a:t>
            </a:r>
            <a:r>
              <a:rPr lang="en-US" sz="1400" b="1" dirty="0">
                <a:latin typeface="Lucida Sans Unicode" charset="0"/>
                <a:cs typeface="Arial" charset="0"/>
              </a:rPr>
              <a:t>, Daniel, 2011</a:t>
            </a:r>
          </a:p>
        </p:txBody>
      </p:sp>
    </p:spTree>
    <p:extLst>
      <p:ext uri="{BB962C8B-B14F-4D97-AF65-F5344CB8AC3E}">
        <p14:creationId xmlns:p14="http://schemas.microsoft.com/office/powerpoint/2010/main" val="1206605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62626"/>
            <a:ext cx="7620000" cy="1143000"/>
          </a:xfrm>
        </p:spPr>
        <p:txBody>
          <a:bodyPr>
            <a:normAutofit fontScale="90000"/>
          </a:bodyPr>
          <a:lstStyle/>
          <a:p>
            <a:pPr algn="ctr">
              <a:defRPr/>
            </a:pPr>
            <a:r>
              <a:rPr lang="en-US" sz="3600" b="1" dirty="0">
                <a:solidFill>
                  <a:srgbClr val="2F2B20"/>
                </a:solidFill>
              </a:rPr>
              <a:t>Moving from Public Opinion </a:t>
            </a:r>
            <a:br>
              <a:rPr lang="en-US" sz="3600" b="1" dirty="0">
                <a:solidFill>
                  <a:srgbClr val="2F2B20"/>
                </a:solidFill>
              </a:rPr>
            </a:br>
            <a:r>
              <a:rPr lang="en-US" sz="3600" b="1" dirty="0">
                <a:solidFill>
                  <a:srgbClr val="2F2B20"/>
                </a:solidFill>
              </a:rPr>
              <a:t>to Public Judgment</a:t>
            </a:r>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t="3429" b="5048"/>
          <a:stretch>
            <a:fillRect/>
          </a:stretch>
        </p:blipFill>
        <p:spPr bwMode="auto">
          <a:xfrm>
            <a:off x="2250941" y="1223022"/>
            <a:ext cx="7851713" cy="5542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2" name="Text Box 17"/>
          <p:cNvSpPr txBox="1">
            <a:spLocks noChangeArrowheads="1"/>
          </p:cNvSpPr>
          <p:nvPr/>
        </p:nvSpPr>
        <p:spPr bwMode="auto">
          <a:xfrm>
            <a:off x="9632951" y="6403976"/>
            <a:ext cx="96853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Unicode" charset="0"/>
                <a:ea typeface="ＭＳ Ｐゴシック" charset="0"/>
                <a:cs typeface="ＭＳ Ｐゴシック" charset="0"/>
              </a:defRPr>
            </a:lvl1pPr>
            <a:lvl2pPr marL="742950" indent="-285750" eaLnBrk="0" hangingPunct="0">
              <a:defRPr sz="2400">
                <a:solidFill>
                  <a:schemeClr val="tx1"/>
                </a:solidFill>
                <a:latin typeface="Lucida Sans Unicode" charset="0"/>
                <a:ea typeface="ＭＳ Ｐゴシック" charset="0"/>
              </a:defRPr>
            </a:lvl2pPr>
            <a:lvl3pPr marL="1143000" indent="-228600" eaLnBrk="0" hangingPunct="0">
              <a:defRPr sz="2400">
                <a:solidFill>
                  <a:schemeClr val="tx1"/>
                </a:solidFill>
                <a:latin typeface="Lucida Sans Unicode" charset="0"/>
                <a:ea typeface="ＭＳ Ｐゴシック" charset="0"/>
              </a:defRPr>
            </a:lvl3pPr>
            <a:lvl4pPr marL="1600200" indent="-228600" eaLnBrk="0" hangingPunct="0">
              <a:defRPr sz="2400">
                <a:solidFill>
                  <a:schemeClr val="tx1"/>
                </a:solidFill>
                <a:latin typeface="Lucida Sans Unicode" charset="0"/>
                <a:ea typeface="ＭＳ Ｐゴシック" charset="0"/>
              </a:defRPr>
            </a:lvl4pPr>
            <a:lvl5pPr marL="2057400" indent="-228600" eaLnBrk="0" hangingPunct="0">
              <a:defRPr sz="2400">
                <a:solidFill>
                  <a:schemeClr val="tx1"/>
                </a:solidFill>
                <a:latin typeface="Lucida Sans Unicode"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Unicode"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Unicode"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Unicode"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Unicode" charset="0"/>
                <a:ea typeface="ＭＳ Ｐゴシック" charset="0"/>
              </a:defRPr>
            </a:lvl9pPr>
          </a:lstStyle>
          <a:p>
            <a:pPr eaLnBrk="1" hangingPunct="1"/>
            <a:r>
              <a:rPr lang="en-US" sz="1400"/>
              <a:t>p. 13-14</a:t>
            </a:r>
          </a:p>
        </p:txBody>
      </p:sp>
      <p:cxnSp>
        <p:nvCxnSpPr>
          <p:cNvPr id="3" name="Straight Connector 2"/>
          <p:cNvCxnSpPr/>
          <p:nvPr/>
        </p:nvCxnSpPr>
        <p:spPr>
          <a:xfrm>
            <a:off x="2250940" y="1223022"/>
            <a:ext cx="0" cy="5488929"/>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250941" y="1223021"/>
            <a:ext cx="7851713"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102653" y="1223022"/>
            <a:ext cx="0" cy="54889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50941" y="6711950"/>
            <a:ext cx="7851713" cy="0"/>
          </a:xfrm>
          <a:prstGeom prst="line">
            <a:avLst/>
          </a:prstGeom>
          <a:ln w="28575" cmpd="sng"/>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021467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4000" b="1" dirty="0">
                <a:solidFill>
                  <a:srgbClr val="2F2B20"/>
                </a:solidFill>
              </a:rPr>
              <a:t>Four Key Tasks of </a:t>
            </a:r>
            <a:br>
              <a:rPr lang="en-US" sz="4000" b="1" dirty="0">
                <a:solidFill>
                  <a:srgbClr val="2F2B20"/>
                </a:solidFill>
              </a:rPr>
            </a:br>
            <a:r>
              <a:rPr lang="en-US" sz="4000" b="1" dirty="0">
                <a:solidFill>
                  <a:srgbClr val="2F2B20"/>
                </a:solidFill>
              </a:rPr>
              <a:t>Deliberative Practice</a:t>
            </a:r>
          </a:p>
        </p:txBody>
      </p:sp>
      <p:sp>
        <p:nvSpPr>
          <p:cNvPr id="3" name="Content Placeholder 2"/>
          <p:cNvSpPr>
            <a:spLocks noGrp="1"/>
          </p:cNvSpPr>
          <p:nvPr>
            <p:ph idx="1"/>
          </p:nvPr>
        </p:nvSpPr>
        <p:spPr>
          <a:xfrm>
            <a:off x="2286000" y="2069756"/>
            <a:ext cx="7620000" cy="4164134"/>
          </a:xfrm>
        </p:spPr>
        <p:txBody>
          <a:bodyPr>
            <a:noAutofit/>
          </a:bodyPr>
          <a:lstStyle/>
          <a:p>
            <a:pPr marL="365760" indent="-256032">
              <a:buFont typeface="Wingdings 3"/>
              <a:buChar char=""/>
              <a:defRPr/>
            </a:pPr>
            <a:r>
              <a:rPr lang="en-US" sz="2400" b="1" dirty="0"/>
              <a:t>Issue Analysis</a:t>
            </a:r>
          </a:p>
          <a:p>
            <a:pPr marL="621792" lvl="1">
              <a:spcBef>
                <a:spcPts val="324"/>
              </a:spcBef>
              <a:buFont typeface="Verdana"/>
              <a:buChar char="◦"/>
              <a:defRPr/>
            </a:pPr>
            <a:r>
              <a:rPr lang="en-US" dirty="0"/>
              <a:t>Reach consensus and name a common problem</a:t>
            </a:r>
          </a:p>
          <a:p>
            <a:pPr marL="621792" lvl="1">
              <a:spcBef>
                <a:spcPts val="324"/>
              </a:spcBef>
              <a:buFont typeface="Verdana"/>
              <a:buChar char="◦"/>
              <a:defRPr/>
            </a:pPr>
            <a:r>
              <a:rPr lang="en-US" dirty="0"/>
              <a:t>Frame multiple approaches to the problem</a:t>
            </a:r>
          </a:p>
          <a:p>
            <a:pPr marL="365760" indent="-256032">
              <a:buFont typeface="Wingdings 3"/>
              <a:buChar char=""/>
              <a:defRPr/>
            </a:pPr>
            <a:r>
              <a:rPr lang="en-US" sz="2400" b="1" dirty="0"/>
              <a:t>Convening</a:t>
            </a:r>
          </a:p>
          <a:p>
            <a:pPr marL="621792" lvl="1">
              <a:spcBef>
                <a:spcPts val="324"/>
              </a:spcBef>
              <a:buFont typeface="Verdana"/>
              <a:buChar char="◦"/>
              <a:defRPr/>
            </a:pPr>
            <a:r>
              <a:rPr lang="en-US" dirty="0"/>
              <a:t>Seek an inclusive group of participants</a:t>
            </a:r>
          </a:p>
          <a:p>
            <a:pPr marL="365760" indent="-256032">
              <a:buFont typeface="Wingdings 3"/>
              <a:buChar char=""/>
              <a:defRPr/>
            </a:pPr>
            <a:r>
              <a:rPr lang="en-US" sz="2400" b="1" dirty="0"/>
              <a:t>Facilitating &amp; Deliberating</a:t>
            </a:r>
          </a:p>
          <a:p>
            <a:pPr marL="621792" lvl="1">
              <a:spcBef>
                <a:spcPts val="324"/>
              </a:spcBef>
              <a:buFont typeface="Verdana"/>
              <a:buChar char="◦"/>
              <a:defRPr/>
            </a:pPr>
            <a:r>
              <a:rPr lang="en-US" dirty="0"/>
              <a:t>Provide neutral and skilled moderation for participants to deliberate and make choices/judgments</a:t>
            </a:r>
          </a:p>
          <a:p>
            <a:pPr marL="365760" indent="-256032">
              <a:buFont typeface="Wingdings 3"/>
              <a:buChar char=""/>
              <a:defRPr/>
            </a:pPr>
            <a:r>
              <a:rPr lang="en-US" sz="2400" b="1" dirty="0"/>
              <a:t>Reporting</a:t>
            </a:r>
          </a:p>
          <a:p>
            <a:pPr marL="621792" lvl="1">
              <a:spcBef>
                <a:spcPts val="324"/>
              </a:spcBef>
              <a:buFont typeface="Verdana"/>
              <a:buChar char="◦"/>
              <a:defRPr/>
            </a:pPr>
            <a:r>
              <a:rPr lang="en-US" dirty="0"/>
              <a:t>Share the results with the appropriate decision makers</a:t>
            </a:r>
          </a:p>
          <a:p>
            <a:pPr marL="365760" indent="-256032">
              <a:buFont typeface="Wingdings 3"/>
              <a:buChar char=""/>
              <a:defRPr/>
            </a:pPr>
            <a:endParaRPr lang="en-US" sz="2400" dirty="0"/>
          </a:p>
        </p:txBody>
      </p:sp>
    </p:spTree>
    <p:extLst>
      <p:ext uri="{BB962C8B-B14F-4D97-AF65-F5344CB8AC3E}">
        <p14:creationId xmlns:p14="http://schemas.microsoft.com/office/powerpoint/2010/main" val="1690688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00301"/>
            <a:ext cx="8153400" cy="1062038"/>
          </a:xfrm>
        </p:spPr>
        <p:txBody>
          <a:bodyPr>
            <a:normAutofit fontScale="90000"/>
          </a:bodyPr>
          <a:lstStyle/>
          <a:p>
            <a:pPr algn="ctr" eaLnBrk="1" hangingPunct="1">
              <a:defRPr/>
            </a:pPr>
            <a:r>
              <a:rPr lang="en-US" b="1" dirty="0">
                <a:solidFill>
                  <a:srgbClr val="2F2B20"/>
                </a:solidFill>
                <a:cs typeface="Gill Sans"/>
              </a:rPr>
              <a:t>Decision-Making informed by </a:t>
            </a:r>
            <a:br>
              <a:rPr lang="en-US" b="1" dirty="0">
                <a:solidFill>
                  <a:srgbClr val="2F2B20"/>
                </a:solidFill>
                <a:cs typeface="Gill Sans"/>
              </a:rPr>
            </a:br>
            <a:r>
              <a:rPr lang="en-US" b="1" dirty="0">
                <a:solidFill>
                  <a:srgbClr val="2F2B20"/>
                </a:solidFill>
                <a:cs typeface="Gill Sans"/>
              </a:rPr>
              <a:t>Dialogue and Deliberation</a:t>
            </a:r>
          </a:p>
        </p:txBody>
      </p:sp>
      <p:sp>
        <p:nvSpPr>
          <p:cNvPr id="4" name="TextBox 3"/>
          <p:cNvSpPr txBox="1"/>
          <p:nvPr/>
        </p:nvSpPr>
        <p:spPr>
          <a:xfrm>
            <a:off x="3834412" y="1770092"/>
            <a:ext cx="6195601" cy="1819246"/>
          </a:xfrm>
          <a:prstGeom prst="rect">
            <a:avLst/>
          </a:prstGeom>
          <a:noFill/>
        </p:spPr>
        <p:txBody>
          <a:bodyPr wrap="none" lIns="64291" tIns="32146" rIns="64291" bIns="32146">
            <a:spAutoFit/>
          </a:bodyPr>
          <a:lstStyle/>
          <a:p>
            <a:pPr algn="l">
              <a:defRPr/>
            </a:pPr>
            <a:r>
              <a:rPr lang="en-US" sz="2400" dirty="0">
                <a:latin typeface="Gill Sans"/>
                <a:cs typeface="Gill Sans"/>
              </a:rPr>
              <a:t>Dialogue</a:t>
            </a:r>
          </a:p>
          <a:p>
            <a:pPr marL="241093" indent="-241093">
              <a:buFont typeface="Arial"/>
              <a:buChar char="•"/>
              <a:defRPr/>
            </a:pPr>
            <a:r>
              <a:rPr lang="en-US" b="1" dirty="0">
                <a:latin typeface="Gill Sans"/>
                <a:cs typeface="Gill Sans"/>
              </a:rPr>
              <a:t>Bringing together </a:t>
            </a:r>
            <a:r>
              <a:rPr lang="en-US" dirty="0">
                <a:latin typeface="Gill Sans"/>
                <a:cs typeface="Gill Sans"/>
              </a:rPr>
              <a:t>many voices, stories, </a:t>
            </a:r>
            <a:r>
              <a:rPr lang="en-US" b="1" dirty="0">
                <a:latin typeface="Gill Sans"/>
                <a:cs typeface="Gill Sans"/>
              </a:rPr>
              <a:t>perspectives</a:t>
            </a:r>
          </a:p>
          <a:p>
            <a:pPr marL="241093" indent="-241093">
              <a:buFont typeface="Arial"/>
              <a:buChar char="•"/>
              <a:defRPr/>
            </a:pPr>
            <a:r>
              <a:rPr lang="en-US" b="1" dirty="0">
                <a:latin typeface="Gill Sans"/>
                <a:cs typeface="Gill Sans"/>
              </a:rPr>
              <a:t>Shared inquiry</a:t>
            </a:r>
            <a:r>
              <a:rPr lang="en-US" dirty="0">
                <a:latin typeface="Gill Sans"/>
                <a:cs typeface="Gill Sans"/>
              </a:rPr>
              <a:t>, exploration, discovery</a:t>
            </a:r>
          </a:p>
          <a:p>
            <a:pPr marL="241093" indent="-241093">
              <a:buFont typeface="Arial"/>
              <a:buChar char="•"/>
              <a:defRPr/>
            </a:pPr>
            <a:r>
              <a:rPr lang="en-US" b="1" dirty="0">
                <a:latin typeface="Gill Sans"/>
                <a:cs typeface="Gill Sans"/>
              </a:rPr>
              <a:t>Deep listening</a:t>
            </a:r>
            <a:r>
              <a:rPr lang="en-US" dirty="0">
                <a:latin typeface="Gill Sans"/>
                <a:cs typeface="Gill Sans"/>
              </a:rPr>
              <a:t> that fosters respect and understanding</a:t>
            </a:r>
          </a:p>
          <a:p>
            <a:pPr marL="241093" indent="-241093">
              <a:buFont typeface="Arial"/>
              <a:buChar char="•"/>
              <a:defRPr/>
            </a:pPr>
            <a:r>
              <a:rPr lang="en-US" dirty="0">
                <a:latin typeface="Gill Sans"/>
                <a:cs typeface="Gill Sans"/>
              </a:rPr>
              <a:t>Shared meaning-making and </a:t>
            </a:r>
            <a:r>
              <a:rPr lang="en-US" b="1" dirty="0">
                <a:latin typeface="Gill Sans"/>
                <a:cs typeface="Gill Sans"/>
              </a:rPr>
              <a:t>co-construction </a:t>
            </a:r>
            <a:r>
              <a:rPr lang="en-US" dirty="0">
                <a:latin typeface="Gill Sans"/>
                <a:cs typeface="Gill Sans"/>
              </a:rPr>
              <a:t>of knowledge</a:t>
            </a:r>
          </a:p>
          <a:p>
            <a:pPr marL="241093" indent="-241093">
              <a:buFont typeface="Arial"/>
              <a:buChar char="•"/>
              <a:defRPr/>
            </a:pPr>
            <a:r>
              <a:rPr lang="en-US" b="1" dirty="0">
                <a:latin typeface="Gill Sans"/>
                <a:cs typeface="Gill Sans"/>
              </a:rPr>
              <a:t>Ascertaining values </a:t>
            </a:r>
            <a:r>
              <a:rPr lang="en-US" dirty="0">
                <a:latin typeface="Gill Sans"/>
                <a:cs typeface="Gill Sans"/>
              </a:rPr>
              <a:t>that undergird opinions</a:t>
            </a:r>
          </a:p>
        </p:txBody>
      </p:sp>
      <p:sp>
        <p:nvSpPr>
          <p:cNvPr id="5" name="TextBox 4"/>
          <p:cNvSpPr txBox="1"/>
          <p:nvPr/>
        </p:nvSpPr>
        <p:spPr>
          <a:xfrm>
            <a:off x="5003954" y="4867991"/>
            <a:ext cx="4221163" cy="1541462"/>
          </a:xfrm>
          <a:prstGeom prst="rect">
            <a:avLst/>
          </a:prstGeom>
          <a:noFill/>
        </p:spPr>
        <p:txBody>
          <a:bodyPr wrap="none" lIns="64291" tIns="32146" rIns="64291" bIns="32146">
            <a:spAutoFit/>
          </a:bodyPr>
          <a:lstStyle/>
          <a:p>
            <a:pPr algn="l">
              <a:defRPr/>
            </a:pPr>
            <a:r>
              <a:rPr lang="en-US" sz="2400" dirty="0">
                <a:latin typeface="Gill Sans"/>
                <a:cs typeface="Gill Sans"/>
              </a:rPr>
              <a:t>Deliberation</a:t>
            </a:r>
          </a:p>
          <a:p>
            <a:pPr marL="241093" indent="-241093">
              <a:buFont typeface="Arial"/>
              <a:buChar char="•"/>
              <a:defRPr/>
            </a:pPr>
            <a:r>
              <a:rPr lang="en-US" dirty="0">
                <a:latin typeface="Gill Sans"/>
                <a:cs typeface="Gill Sans"/>
              </a:rPr>
              <a:t>Reasoned argument</a:t>
            </a:r>
          </a:p>
          <a:p>
            <a:pPr marL="241093" indent="-241093">
              <a:buFont typeface="Arial"/>
              <a:buChar char="•"/>
              <a:defRPr/>
            </a:pPr>
            <a:r>
              <a:rPr lang="en-US" dirty="0">
                <a:latin typeface="Gill Sans"/>
                <a:cs typeface="Gill Sans"/>
              </a:rPr>
              <a:t>Serious examination of possible solutions</a:t>
            </a:r>
          </a:p>
          <a:p>
            <a:pPr marL="241093" indent="-241093">
              <a:buFont typeface="Arial"/>
              <a:buChar char="•"/>
              <a:defRPr/>
            </a:pPr>
            <a:r>
              <a:rPr lang="en-US" dirty="0">
                <a:latin typeface="Gill Sans"/>
                <a:cs typeface="Gill Sans"/>
              </a:rPr>
              <a:t>Careful weighing of tradeoffs</a:t>
            </a:r>
          </a:p>
          <a:p>
            <a:pPr marL="241093" indent="-241093">
              <a:buFont typeface="Arial"/>
              <a:buChar char="•"/>
              <a:defRPr/>
            </a:pPr>
            <a:r>
              <a:rPr lang="en-US" dirty="0">
                <a:latin typeface="Gill Sans"/>
                <a:cs typeface="Gill Sans"/>
              </a:rPr>
              <a:t>Reasoned and informed judgment</a:t>
            </a:r>
          </a:p>
        </p:txBody>
      </p:sp>
      <p:sp>
        <p:nvSpPr>
          <p:cNvPr id="6" name="TextBox 5"/>
          <p:cNvSpPr txBox="1"/>
          <p:nvPr/>
        </p:nvSpPr>
        <p:spPr>
          <a:xfrm>
            <a:off x="2132014" y="3589338"/>
            <a:ext cx="2187575" cy="1543050"/>
          </a:xfrm>
          <a:prstGeom prst="rect">
            <a:avLst/>
          </a:prstGeom>
          <a:noFill/>
        </p:spPr>
        <p:txBody>
          <a:bodyPr wrap="none" lIns="64291" tIns="32146" rIns="64291" bIns="32146">
            <a:spAutoFit/>
          </a:bodyPr>
          <a:lstStyle/>
          <a:p>
            <a:pPr algn="l">
              <a:defRPr/>
            </a:pPr>
            <a:r>
              <a:rPr lang="en-US" sz="2400" dirty="0">
                <a:latin typeface="Gill Sans"/>
                <a:cs typeface="Gill Sans"/>
              </a:rPr>
              <a:t>Decision-making</a:t>
            </a:r>
          </a:p>
          <a:p>
            <a:pPr marL="241093" indent="-241093">
              <a:buFont typeface="Arial"/>
              <a:buChar char="•"/>
              <a:defRPr/>
            </a:pPr>
            <a:r>
              <a:rPr lang="en-US" dirty="0">
                <a:latin typeface="Gill Sans"/>
                <a:cs typeface="Gill Sans"/>
              </a:rPr>
              <a:t>Authority decides</a:t>
            </a:r>
          </a:p>
          <a:p>
            <a:pPr marL="241093" indent="-241093">
              <a:buFont typeface="Arial"/>
              <a:buChar char="•"/>
              <a:defRPr/>
            </a:pPr>
            <a:r>
              <a:rPr lang="en-US" dirty="0">
                <a:latin typeface="Gill Sans"/>
                <a:cs typeface="Gill Sans"/>
              </a:rPr>
              <a:t>Negotiation</a:t>
            </a:r>
          </a:p>
          <a:p>
            <a:pPr marL="241093" indent="-241093">
              <a:buFont typeface="Arial"/>
              <a:buChar char="•"/>
              <a:defRPr/>
            </a:pPr>
            <a:r>
              <a:rPr lang="en-US" dirty="0">
                <a:latin typeface="Gill Sans"/>
                <a:cs typeface="Gill Sans"/>
              </a:rPr>
              <a:t>Consensus</a:t>
            </a:r>
          </a:p>
          <a:p>
            <a:pPr marL="241093" indent="-241093">
              <a:buFont typeface="Arial"/>
              <a:buChar char="•"/>
              <a:defRPr/>
            </a:pPr>
            <a:r>
              <a:rPr lang="en-US" dirty="0">
                <a:latin typeface="Gill Sans"/>
                <a:cs typeface="Gill Sans"/>
              </a:rPr>
              <a:t>Vote </a:t>
            </a:r>
          </a:p>
        </p:txBody>
      </p:sp>
      <p:sp>
        <p:nvSpPr>
          <p:cNvPr id="17413" name="TextBox 6"/>
          <p:cNvSpPr txBox="1">
            <a:spLocks noChangeArrowheads="1"/>
          </p:cNvSpPr>
          <p:nvPr/>
        </p:nvSpPr>
        <p:spPr bwMode="auto">
          <a:xfrm>
            <a:off x="5679129" y="6530344"/>
            <a:ext cx="3944937" cy="24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3400" i="1">
                <a:solidFill>
                  <a:srgbClr val="000000"/>
                </a:solidFill>
                <a:latin typeface="Times" charset="0"/>
                <a:ea typeface="ヒラギノ明朝 ProN W3" charset="0"/>
                <a:cs typeface="ヒラギノ明朝 ProN W3" charset="0"/>
                <a:sym typeface="Times" charset="0"/>
              </a:defRPr>
            </a:lvl1pPr>
            <a:lvl2pPr marL="742950" indent="-285750" eaLnBrk="0" hangingPunct="0">
              <a:defRPr sz="3400" i="1">
                <a:solidFill>
                  <a:srgbClr val="000000"/>
                </a:solidFill>
                <a:latin typeface="Times" charset="0"/>
                <a:ea typeface="ヒラギノ明朝 ProN W3" charset="0"/>
                <a:cs typeface="ヒラギノ明朝 ProN W3" charset="0"/>
                <a:sym typeface="Times" charset="0"/>
              </a:defRPr>
            </a:lvl2pPr>
            <a:lvl3pPr marL="1143000" indent="-228600" eaLnBrk="0" hangingPunct="0">
              <a:defRPr sz="3400" i="1">
                <a:solidFill>
                  <a:srgbClr val="000000"/>
                </a:solidFill>
                <a:latin typeface="Times" charset="0"/>
                <a:ea typeface="ヒラギノ明朝 ProN W3" charset="0"/>
                <a:cs typeface="ヒラギノ明朝 ProN W3" charset="0"/>
                <a:sym typeface="Times" charset="0"/>
              </a:defRPr>
            </a:lvl3pPr>
            <a:lvl4pPr marL="1600200" indent="-228600" eaLnBrk="0" hangingPunct="0">
              <a:defRPr sz="3400" i="1">
                <a:solidFill>
                  <a:srgbClr val="000000"/>
                </a:solidFill>
                <a:latin typeface="Times" charset="0"/>
                <a:ea typeface="ヒラギノ明朝 ProN W3" charset="0"/>
                <a:cs typeface="ヒラギノ明朝 ProN W3" charset="0"/>
                <a:sym typeface="Times" charset="0"/>
              </a:defRPr>
            </a:lvl4pPr>
            <a:lvl5pPr marL="2057400" indent="-228600" eaLnBrk="0" hangingPunct="0">
              <a:defRPr sz="3400" i="1">
                <a:solidFill>
                  <a:srgbClr val="000000"/>
                </a:solidFill>
                <a:latin typeface="Times" charset="0"/>
                <a:ea typeface="ヒラギノ明朝 ProN W3" charset="0"/>
                <a:cs typeface="ヒラギノ明朝 ProN W3" charset="0"/>
                <a:sym typeface="Times" charset="0"/>
              </a:defRPr>
            </a:lvl5pPr>
            <a:lvl6pPr marL="2514600" indent="-228600" algn="ctr" eaLnBrk="0" fontAlgn="base" hangingPunct="0">
              <a:spcBef>
                <a:spcPct val="0"/>
              </a:spcBef>
              <a:spcAft>
                <a:spcPct val="0"/>
              </a:spcAft>
              <a:defRPr sz="3400" i="1">
                <a:solidFill>
                  <a:srgbClr val="000000"/>
                </a:solidFill>
                <a:latin typeface="Times" charset="0"/>
                <a:ea typeface="ヒラギノ明朝 ProN W3" charset="0"/>
                <a:cs typeface="ヒラギノ明朝 ProN W3" charset="0"/>
                <a:sym typeface="Times" charset="0"/>
              </a:defRPr>
            </a:lvl6pPr>
            <a:lvl7pPr marL="2971800" indent="-228600" algn="ctr" eaLnBrk="0" fontAlgn="base" hangingPunct="0">
              <a:spcBef>
                <a:spcPct val="0"/>
              </a:spcBef>
              <a:spcAft>
                <a:spcPct val="0"/>
              </a:spcAft>
              <a:defRPr sz="3400" i="1">
                <a:solidFill>
                  <a:srgbClr val="000000"/>
                </a:solidFill>
                <a:latin typeface="Times" charset="0"/>
                <a:ea typeface="ヒラギノ明朝 ProN W3" charset="0"/>
                <a:cs typeface="ヒラギノ明朝 ProN W3" charset="0"/>
                <a:sym typeface="Times" charset="0"/>
              </a:defRPr>
            </a:lvl7pPr>
            <a:lvl8pPr marL="3429000" indent="-228600" algn="ctr" eaLnBrk="0" fontAlgn="base" hangingPunct="0">
              <a:spcBef>
                <a:spcPct val="0"/>
              </a:spcBef>
              <a:spcAft>
                <a:spcPct val="0"/>
              </a:spcAft>
              <a:defRPr sz="3400" i="1">
                <a:solidFill>
                  <a:srgbClr val="000000"/>
                </a:solidFill>
                <a:latin typeface="Times" charset="0"/>
                <a:ea typeface="ヒラギノ明朝 ProN W3" charset="0"/>
                <a:cs typeface="ヒラギノ明朝 ProN W3" charset="0"/>
                <a:sym typeface="Times" charset="0"/>
              </a:defRPr>
            </a:lvl8pPr>
            <a:lvl9pPr marL="3886200" indent="-228600" algn="ctr" eaLnBrk="0" fontAlgn="base" hangingPunct="0">
              <a:spcBef>
                <a:spcPct val="0"/>
              </a:spcBef>
              <a:spcAft>
                <a:spcPct val="0"/>
              </a:spcAft>
              <a:defRPr sz="3400" i="1">
                <a:solidFill>
                  <a:srgbClr val="000000"/>
                </a:solidFill>
                <a:latin typeface="Times" charset="0"/>
                <a:ea typeface="ヒラギノ明朝 ProN W3" charset="0"/>
                <a:cs typeface="ヒラギノ明朝 ProN W3" charset="0"/>
                <a:sym typeface="Times" charset="0"/>
              </a:defRPr>
            </a:lvl9pPr>
          </a:lstStyle>
          <a:p>
            <a:pPr algn="l" eaLnBrk="1" hangingPunct="1"/>
            <a:r>
              <a:rPr lang="en-US" sz="1200" i="0" dirty="0"/>
              <a:t>from </a:t>
            </a:r>
            <a:r>
              <a:rPr lang="en-US" sz="1200" dirty="0"/>
              <a:t>Democratic Dialogue—A Handbook for Practitioners</a:t>
            </a:r>
            <a:r>
              <a:rPr lang="en-US" sz="1200" i="0" dirty="0"/>
              <a:t>  </a:t>
            </a:r>
          </a:p>
        </p:txBody>
      </p:sp>
      <p:sp>
        <p:nvSpPr>
          <p:cNvPr id="10" name="Arc 9"/>
          <p:cNvSpPr/>
          <p:nvPr/>
        </p:nvSpPr>
        <p:spPr bwMode="auto">
          <a:xfrm rot="1647411">
            <a:off x="7512050" y="3221039"/>
            <a:ext cx="1714500" cy="2143125"/>
          </a:xfrm>
          <a:prstGeom prst="arc">
            <a:avLst>
              <a:gd name="adj1" fmla="val 17184815"/>
              <a:gd name="adj2" fmla="val 2344108"/>
            </a:avLst>
          </a:prstGeom>
          <a:noFill/>
          <a:ln w="152400" cap="flat" cmpd="sng" algn="ctr">
            <a:solidFill>
              <a:srgbClr val="800000"/>
            </a:solidFill>
            <a:prstDash val="solid"/>
            <a:round/>
            <a:headEnd type="none" w="med" len="med"/>
            <a:tailEnd type="stealth" w="lg" len="lg"/>
          </a:ln>
          <a:effectLst/>
        </p:spPr>
        <p:txBody>
          <a:bodyPr lIns="64291" tIns="32146" rIns="64291" bIns="32146"/>
          <a:lstStyle/>
          <a:p>
            <a:pPr defTabSz="642915">
              <a:defRPr/>
            </a:pPr>
            <a:endParaRPr lang="en-US"/>
          </a:p>
        </p:txBody>
      </p:sp>
      <p:sp>
        <p:nvSpPr>
          <p:cNvPr id="11" name="Arc 10"/>
          <p:cNvSpPr/>
          <p:nvPr/>
        </p:nvSpPr>
        <p:spPr bwMode="auto">
          <a:xfrm rot="8386919">
            <a:off x="3584575" y="4211639"/>
            <a:ext cx="1714500" cy="2143125"/>
          </a:xfrm>
          <a:prstGeom prst="arc">
            <a:avLst>
              <a:gd name="adj1" fmla="val 17184815"/>
              <a:gd name="adj2" fmla="val 2344108"/>
            </a:avLst>
          </a:prstGeom>
          <a:noFill/>
          <a:ln w="152400" cap="flat" cmpd="sng" algn="ctr">
            <a:solidFill>
              <a:srgbClr val="800000"/>
            </a:solidFill>
            <a:prstDash val="solid"/>
            <a:round/>
            <a:headEnd type="none" w="med" len="med"/>
            <a:tailEnd type="stealth" w="lg" len="lg"/>
          </a:ln>
          <a:effectLst/>
        </p:spPr>
        <p:txBody>
          <a:bodyPr lIns="64291" tIns="32146" rIns="64291" bIns="32146"/>
          <a:lstStyle/>
          <a:p>
            <a:pPr defTabSz="642915">
              <a:defRPr/>
            </a:pPr>
            <a:endParaRPr lang="en-US"/>
          </a:p>
        </p:txBody>
      </p:sp>
      <p:sp>
        <p:nvSpPr>
          <p:cNvPr id="12" name="Arc 11"/>
          <p:cNvSpPr/>
          <p:nvPr/>
        </p:nvSpPr>
        <p:spPr bwMode="auto">
          <a:xfrm rot="14994724">
            <a:off x="2702881" y="2022475"/>
            <a:ext cx="1714500" cy="2143125"/>
          </a:xfrm>
          <a:prstGeom prst="arc">
            <a:avLst>
              <a:gd name="adj1" fmla="val 17184815"/>
              <a:gd name="adj2" fmla="val 2344108"/>
            </a:avLst>
          </a:prstGeom>
          <a:noFill/>
          <a:ln w="152400" cap="flat" cmpd="sng" algn="ctr">
            <a:solidFill>
              <a:srgbClr val="800000"/>
            </a:solidFill>
            <a:prstDash val="solid"/>
            <a:round/>
            <a:headEnd type="none" w="med" len="med"/>
            <a:tailEnd type="stealth" w="lg" len="lg"/>
          </a:ln>
          <a:effectLst/>
        </p:spPr>
        <p:txBody>
          <a:bodyPr lIns="64291" tIns="32146" rIns="64291" bIns="32146"/>
          <a:lstStyle/>
          <a:p>
            <a:pPr defTabSz="642915">
              <a:defRPr/>
            </a:pPr>
            <a:endParaRPr lang="en-US"/>
          </a:p>
        </p:txBody>
      </p:sp>
    </p:spTree>
    <p:extLst>
      <p:ext uri="{BB962C8B-B14F-4D97-AF65-F5344CB8AC3E}">
        <p14:creationId xmlns:p14="http://schemas.microsoft.com/office/powerpoint/2010/main" val="7618795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a:pPr>
            <a:r>
              <a:rPr lang="en-US" sz="4000" b="1" dirty="0">
                <a:solidFill>
                  <a:srgbClr val="2F2B20"/>
                </a:solidFill>
              </a:rPr>
              <a:t>Positives &amp; Negatives of the Deliberative Process</a:t>
            </a:r>
          </a:p>
        </p:txBody>
      </p:sp>
      <p:sp>
        <p:nvSpPr>
          <p:cNvPr id="2" name="Content Placeholder 1"/>
          <p:cNvSpPr>
            <a:spLocks noGrp="1"/>
          </p:cNvSpPr>
          <p:nvPr>
            <p:ph idx="1"/>
          </p:nvPr>
        </p:nvSpPr>
        <p:spPr>
          <a:xfrm>
            <a:off x="1807780" y="1690688"/>
            <a:ext cx="8576440" cy="4209603"/>
          </a:xfrm>
        </p:spPr>
        <p:txBody>
          <a:bodyPr>
            <a:normAutofit/>
          </a:bodyPr>
          <a:lstStyle/>
          <a:p>
            <a:pPr>
              <a:defRPr/>
            </a:pPr>
            <a:r>
              <a:rPr lang="en-US" b="1" dirty="0"/>
              <a:t>Positive</a:t>
            </a:r>
          </a:p>
          <a:p>
            <a:pPr lvl="1">
              <a:defRPr/>
            </a:pPr>
            <a:r>
              <a:rPr lang="en-US" dirty="0"/>
              <a:t>Citizens are involved and trusted to share ideas.</a:t>
            </a:r>
          </a:p>
          <a:p>
            <a:pPr lvl="1">
              <a:defRPr/>
            </a:pPr>
            <a:r>
              <a:rPr lang="en-US" dirty="0"/>
              <a:t>Civil discussion is supported by neutral facilitation.</a:t>
            </a:r>
          </a:p>
          <a:p>
            <a:pPr lvl="1">
              <a:defRPr/>
            </a:pPr>
            <a:r>
              <a:rPr lang="en-US" dirty="0"/>
              <a:t>Increased participation in democracy.</a:t>
            </a:r>
          </a:p>
          <a:p>
            <a:pPr lvl="1">
              <a:defRPr/>
            </a:pPr>
            <a:r>
              <a:rPr lang="en-US" dirty="0"/>
              <a:t>Transition from expressing personal opinions to making collective choices.</a:t>
            </a:r>
          </a:p>
          <a:p>
            <a:pPr>
              <a:defRPr/>
            </a:pPr>
            <a:endParaRPr lang="en-US" b="1" dirty="0"/>
          </a:p>
          <a:p>
            <a:pPr>
              <a:defRPr/>
            </a:pPr>
            <a:r>
              <a:rPr lang="en-US" b="1" dirty="0"/>
              <a:t>Negative</a:t>
            </a:r>
          </a:p>
          <a:p>
            <a:pPr lvl="1">
              <a:defRPr/>
            </a:pPr>
            <a:r>
              <a:rPr lang="en-US" dirty="0"/>
              <a:t>The process requires an extensive amount of time.</a:t>
            </a:r>
          </a:p>
          <a:p>
            <a:pPr lvl="1">
              <a:defRPr/>
            </a:pPr>
            <a:r>
              <a:rPr lang="en-US" dirty="0"/>
              <a:t>Convening diverse groups of people is very hard.</a:t>
            </a:r>
          </a:p>
          <a:p>
            <a:pPr lvl="1">
              <a:defRPr/>
            </a:pPr>
            <a:r>
              <a:rPr lang="en-US" dirty="0"/>
              <a:t>Convincing elected leaders to trust the public’s voice in the midst of the lobbying culture is a challenge.</a:t>
            </a:r>
          </a:p>
          <a:p>
            <a:pPr lvl="1">
              <a:defRPr/>
            </a:pPr>
            <a:endParaRPr lang="en-US" dirty="0"/>
          </a:p>
          <a:p>
            <a:pPr lvl="1">
              <a:defRPr/>
            </a:pPr>
            <a:endParaRPr lang="en-US" dirty="0"/>
          </a:p>
          <a:p>
            <a:pPr marL="392113" lvl="1" indent="0">
              <a:buNone/>
              <a:defRPr/>
            </a:pPr>
            <a:endParaRPr lang="en-US" dirty="0"/>
          </a:p>
        </p:txBody>
      </p:sp>
    </p:spTree>
    <p:extLst>
      <p:ext uri="{BB962C8B-B14F-4D97-AF65-F5344CB8AC3E}">
        <p14:creationId xmlns:p14="http://schemas.microsoft.com/office/powerpoint/2010/main" val="3795698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070100" y="1948959"/>
            <a:ext cx="8128000" cy="0"/>
          </a:xfrm>
          <a:prstGeom prst="line">
            <a:avLst/>
          </a:prstGeom>
          <a:ln w="6350">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a:xfrm>
            <a:off x="3606801" y="4605251"/>
            <a:ext cx="6742815" cy="15415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endParaRPr lang="en-US" sz="900" b="1" dirty="0">
              <a:solidFill>
                <a:srgbClr val="E68323"/>
              </a:solidFill>
              <a:latin typeface="Helvetica Neue Light"/>
              <a:ea typeface="ＭＳ Ｐゴシック" charset="-128"/>
              <a:cs typeface="Helvetica Neue Light"/>
            </a:endParaRPr>
          </a:p>
        </p:txBody>
      </p:sp>
      <p:sp>
        <p:nvSpPr>
          <p:cNvPr id="21" name="Content Placeholder 1"/>
          <p:cNvSpPr txBox="1">
            <a:spLocks/>
          </p:cNvSpPr>
          <p:nvPr/>
        </p:nvSpPr>
        <p:spPr>
          <a:xfrm>
            <a:off x="3146312" y="5949697"/>
            <a:ext cx="5213577" cy="8199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endParaRPr lang="en-US" b="1" dirty="0">
              <a:solidFill>
                <a:srgbClr val="41AFB7"/>
              </a:solidFill>
              <a:latin typeface="Helvetica Neue Light"/>
              <a:ea typeface="MS PGothic" charset="0"/>
              <a:cs typeface="Helvetica Neue Light"/>
            </a:endParaRPr>
          </a:p>
        </p:txBody>
      </p:sp>
      <p:sp>
        <p:nvSpPr>
          <p:cNvPr id="2" name="Title 1"/>
          <p:cNvSpPr>
            <a:spLocks noGrp="1"/>
          </p:cNvSpPr>
          <p:nvPr>
            <p:ph type="title"/>
          </p:nvPr>
        </p:nvSpPr>
        <p:spPr>
          <a:xfrm>
            <a:off x="1981200" y="1213456"/>
            <a:ext cx="8229600" cy="846138"/>
          </a:xfrm>
        </p:spPr>
        <p:txBody>
          <a:bodyPr/>
          <a:lstStyle/>
          <a:p>
            <a:r>
              <a:rPr lang="en-US" dirty="0"/>
              <a:t>WHO ARE THE KEY PLAYERS?</a:t>
            </a:r>
          </a:p>
        </p:txBody>
      </p:sp>
      <p:grpSp>
        <p:nvGrpSpPr>
          <p:cNvPr id="9" name="Shape 118"/>
          <p:cNvGrpSpPr/>
          <p:nvPr/>
        </p:nvGrpSpPr>
        <p:grpSpPr>
          <a:xfrm>
            <a:off x="3128793" y="2201333"/>
            <a:ext cx="5972875" cy="3924829"/>
            <a:chOff x="1147592" y="2572"/>
            <a:chExt cx="5999226" cy="4523389"/>
          </a:xfrm>
        </p:grpSpPr>
        <p:sp>
          <p:nvSpPr>
            <p:cNvPr id="10" name="Shape 119"/>
            <p:cNvSpPr/>
            <p:nvPr/>
          </p:nvSpPr>
          <p:spPr>
            <a:xfrm rot="10800000">
              <a:off x="1609322" y="2573"/>
              <a:ext cx="5472684" cy="923458"/>
            </a:xfrm>
            <a:prstGeom prst="homePlate">
              <a:avLst>
                <a:gd name="adj" fmla="val 50000"/>
              </a:avLst>
            </a:prstGeom>
            <a:gradFill>
              <a:gsLst>
                <a:gs pos="0">
                  <a:srgbClr val="FCA700"/>
                </a:gs>
                <a:gs pos="100000">
                  <a:srgbClr val="FFD6AD"/>
                </a:gs>
              </a:gsLst>
              <a:lin ang="16200000" scaled="0"/>
            </a:gradFill>
            <a:ln>
              <a:noFill/>
            </a:ln>
          </p:spPr>
          <p:txBody>
            <a:bodyPr lIns="91425" tIns="91425" rIns="91425" bIns="91425" anchor="ctr" anchorCtr="0">
              <a:noAutofit/>
            </a:bodyPr>
            <a:lstStyle/>
            <a:p>
              <a:endParaRPr/>
            </a:p>
          </p:txBody>
        </p:sp>
        <p:sp>
          <p:nvSpPr>
            <p:cNvPr id="11" name="Shape 120"/>
            <p:cNvSpPr txBox="1"/>
            <p:nvPr/>
          </p:nvSpPr>
          <p:spPr>
            <a:xfrm>
              <a:off x="1840186" y="2572"/>
              <a:ext cx="5241818" cy="923458"/>
            </a:xfrm>
            <a:prstGeom prst="rect">
              <a:avLst/>
            </a:prstGeom>
            <a:solidFill>
              <a:schemeClr val="accent5">
                <a:lumMod val="75000"/>
              </a:schemeClr>
            </a:solidFill>
            <a:ln>
              <a:noFill/>
            </a:ln>
          </p:spPr>
          <p:txBody>
            <a:bodyPr lIns="407200" tIns="114300" rIns="213350" bIns="114300" anchor="ctr" anchorCtr="0">
              <a:noAutofit/>
            </a:bodyPr>
            <a:lstStyle/>
            <a:p>
              <a:pPr algn="ctr">
                <a:lnSpc>
                  <a:spcPct val="90000"/>
                </a:lnSpc>
                <a:spcAft>
                  <a:spcPts val="1050"/>
                </a:spcAft>
                <a:buSzPct val="25000"/>
              </a:pPr>
              <a:r>
                <a:rPr lang="en-US" sz="2400" dirty="0">
                  <a:solidFill>
                    <a:schemeClr val="lt1"/>
                  </a:solidFill>
                  <a:latin typeface="Helvetica Neue Light"/>
                  <a:ea typeface="Helvetica Neue"/>
                  <a:cs typeface="Helvetica Neue Light"/>
                  <a:sym typeface="Calibri"/>
                </a:rPr>
                <a:t>A CONVENER</a:t>
              </a:r>
              <a:br>
                <a:rPr lang="en-US" sz="2400" dirty="0">
                  <a:solidFill>
                    <a:schemeClr val="lt1"/>
                  </a:solidFill>
                  <a:latin typeface="Helvetica Neue Light"/>
                  <a:ea typeface="Helvetica Neue"/>
                  <a:cs typeface="Helvetica Neue Light"/>
                  <a:sym typeface="Calibri"/>
                </a:rPr>
              </a:br>
              <a:r>
                <a:rPr lang="en-US" dirty="0">
                  <a:solidFill>
                    <a:schemeClr val="lt1"/>
                  </a:solidFill>
                  <a:latin typeface="Helvetica Neue Light"/>
                  <a:ea typeface="Helvetica Neue"/>
                  <a:cs typeface="Helvetica Neue Light"/>
                  <a:sym typeface="Calibri"/>
                </a:rPr>
                <a:t>Someone who brings people together to talk</a:t>
              </a:r>
            </a:p>
          </p:txBody>
        </p:sp>
        <p:sp>
          <p:nvSpPr>
            <p:cNvPr id="12" name="Shape 121"/>
            <p:cNvSpPr/>
            <p:nvPr/>
          </p:nvSpPr>
          <p:spPr>
            <a:xfrm>
              <a:off x="1147592" y="2572"/>
              <a:ext cx="923458" cy="923458"/>
            </a:xfrm>
            <a:prstGeom prst="ellipse">
              <a:avLst/>
            </a:prstGeom>
            <a:blipFill rotWithShape="1">
              <a:blip r:embed="rId2" cstate="email">
                <a:alphaModFix/>
                <a:extLst>
                  <a:ext uri="{28A0092B-C50C-407E-A947-70E740481C1C}">
                    <a14:useLocalDpi xmlns:a14="http://schemas.microsoft.com/office/drawing/2010/main"/>
                  </a:ext>
                </a:extLst>
              </a:blip>
              <a:stretch>
                <a:fillRect/>
              </a:stretch>
            </a:blipFill>
            <a:ln>
              <a:noFill/>
            </a:ln>
          </p:spPr>
          <p:txBody>
            <a:bodyPr lIns="91425" tIns="91425" rIns="91425" bIns="91425" anchor="ctr" anchorCtr="0">
              <a:noAutofit/>
            </a:bodyPr>
            <a:lstStyle/>
            <a:p>
              <a:endParaRPr/>
            </a:p>
          </p:txBody>
        </p:sp>
        <p:sp>
          <p:nvSpPr>
            <p:cNvPr id="13" name="Shape 122"/>
            <p:cNvSpPr/>
            <p:nvPr/>
          </p:nvSpPr>
          <p:spPr>
            <a:xfrm rot="10800000">
              <a:off x="1609322" y="1201691"/>
              <a:ext cx="5472684" cy="923458"/>
            </a:xfrm>
            <a:prstGeom prst="homePlate">
              <a:avLst>
                <a:gd name="adj" fmla="val 50000"/>
              </a:avLst>
            </a:prstGeom>
            <a:gradFill>
              <a:gsLst>
                <a:gs pos="0">
                  <a:srgbClr val="039DFF"/>
                </a:gs>
                <a:gs pos="100000">
                  <a:srgbClr val="ADD1FF"/>
                </a:gs>
              </a:gsLst>
              <a:lin ang="16200000" scaled="0"/>
            </a:gradFill>
            <a:ln>
              <a:noFill/>
            </a:ln>
          </p:spPr>
          <p:txBody>
            <a:bodyPr lIns="91425" tIns="91425" rIns="91425" bIns="91425" anchor="ctr" anchorCtr="0">
              <a:noAutofit/>
            </a:bodyPr>
            <a:lstStyle/>
            <a:p>
              <a:endParaRPr/>
            </a:p>
          </p:txBody>
        </p:sp>
        <p:sp>
          <p:nvSpPr>
            <p:cNvPr id="14" name="Shape 124"/>
            <p:cNvSpPr/>
            <p:nvPr/>
          </p:nvSpPr>
          <p:spPr>
            <a:xfrm>
              <a:off x="1147592" y="1201691"/>
              <a:ext cx="923458" cy="923458"/>
            </a:xfrm>
            <a:prstGeom prst="ellipse">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lIns="91425" tIns="91425" rIns="91425" bIns="91425" anchor="ctr" anchorCtr="0">
              <a:noAutofit/>
            </a:bodyPr>
            <a:lstStyle/>
            <a:p>
              <a:endParaRPr/>
            </a:p>
          </p:txBody>
        </p:sp>
        <p:sp>
          <p:nvSpPr>
            <p:cNvPr id="15" name="Shape 125"/>
            <p:cNvSpPr/>
            <p:nvPr/>
          </p:nvSpPr>
          <p:spPr>
            <a:xfrm rot="10800000">
              <a:off x="1609322" y="2400810"/>
              <a:ext cx="5472684" cy="923458"/>
            </a:xfrm>
            <a:prstGeom prst="homePlate">
              <a:avLst>
                <a:gd name="adj" fmla="val 50000"/>
              </a:avLst>
            </a:prstGeom>
            <a:gradFill>
              <a:gsLst>
                <a:gs pos="0">
                  <a:srgbClr val="1FBEAF"/>
                </a:gs>
                <a:gs pos="100000">
                  <a:srgbClr val="97FFF1"/>
                </a:gs>
              </a:gsLst>
              <a:lin ang="16200000" scaled="0"/>
            </a:gradFill>
            <a:ln>
              <a:noFill/>
            </a:ln>
          </p:spPr>
          <p:txBody>
            <a:bodyPr lIns="91425" tIns="91425" rIns="91425" bIns="91425" anchor="ctr" anchorCtr="0">
              <a:noAutofit/>
            </a:bodyPr>
            <a:lstStyle/>
            <a:p>
              <a:endParaRPr/>
            </a:p>
          </p:txBody>
        </p:sp>
        <p:sp>
          <p:nvSpPr>
            <p:cNvPr id="16" name="Shape 126"/>
            <p:cNvSpPr txBox="1"/>
            <p:nvPr/>
          </p:nvSpPr>
          <p:spPr>
            <a:xfrm>
              <a:off x="1840186" y="2400810"/>
              <a:ext cx="5241818" cy="923458"/>
            </a:xfrm>
            <a:prstGeom prst="rect">
              <a:avLst/>
            </a:prstGeom>
            <a:solidFill>
              <a:schemeClr val="accent6">
                <a:lumMod val="75000"/>
              </a:schemeClr>
            </a:solidFill>
            <a:ln>
              <a:noFill/>
            </a:ln>
          </p:spPr>
          <p:txBody>
            <a:bodyPr lIns="407200" tIns="114300" rIns="213350" bIns="114300" anchor="ctr" anchorCtr="0">
              <a:noAutofit/>
            </a:bodyPr>
            <a:lstStyle/>
            <a:p>
              <a:pPr algn="ctr">
                <a:lnSpc>
                  <a:spcPct val="90000"/>
                </a:lnSpc>
                <a:spcAft>
                  <a:spcPts val="1050"/>
                </a:spcAft>
                <a:buSzPct val="25000"/>
              </a:pPr>
              <a:r>
                <a:rPr lang="en-US" sz="3000" dirty="0">
                  <a:solidFill>
                    <a:schemeClr val="lt1"/>
                  </a:solidFill>
                  <a:latin typeface="Helvetica Neue Light"/>
                  <a:ea typeface="Helvetica Neue"/>
                  <a:cs typeface="Helvetica Neue Light"/>
                  <a:sym typeface="Calibri"/>
                </a:rPr>
                <a:t>PARTICIPANTS</a:t>
              </a:r>
              <a:br>
                <a:rPr lang="en-US" sz="3000" dirty="0">
                  <a:solidFill>
                    <a:schemeClr val="lt1"/>
                  </a:solidFill>
                  <a:latin typeface="Helvetica Neue Light"/>
                  <a:ea typeface="Helvetica Neue"/>
                  <a:cs typeface="Helvetica Neue Light"/>
                  <a:sym typeface="Calibri"/>
                </a:rPr>
              </a:br>
              <a:r>
                <a:rPr lang="en-US" dirty="0">
                  <a:solidFill>
                    <a:schemeClr val="lt1"/>
                  </a:solidFill>
                  <a:latin typeface="Helvetica Neue Light"/>
                  <a:ea typeface="Helvetica Neue"/>
                  <a:cs typeface="Helvetica Neue Light"/>
                  <a:sym typeface="Calibri"/>
                </a:rPr>
                <a:t>The real drivers of deliberative forums</a:t>
              </a:r>
            </a:p>
          </p:txBody>
        </p:sp>
        <p:sp>
          <p:nvSpPr>
            <p:cNvPr id="17" name="Shape 127"/>
            <p:cNvSpPr/>
            <p:nvPr/>
          </p:nvSpPr>
          <p:spPr>
            <a:xfrm>
              <a:off x="1147592" y="2400810"/>
              <a:ext cx="923458" cy="923458"/>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lIns="91425" tIns="91425" rIns="91425" bIns="91425" anchor="ctr" anchorCtr="0">
              <a:noAutofit/>
            </a:bodyPr>
            <a:lstStyle/>
            <a:p>
              <a:endParaRPr/>
            </a:p>
          </p:txBody>
        </p:sp>
        <p:sp>
          <p:nvSpPr>
            <p:cNvPr id="18" name="Shape 128"/>
            <p:cNvSpPr/>
            <p:nvPr/>
          </p:nvSpPr>
          <p:spPr>
            <a:xfrm rot="10800000">
              <a:off x="1609322" y="3599928"/>
              <a:ext cx="5472684" cy="923458"/>
            </a:xfrm>
            <a:prstGeom prst="homePlate">
              <a:avLst>
                <a:gd name="adj" fmla="val 50000"/>
              </a:avLst>
            </a:prstGeom>
            <a:gradFill>
              <a:gsLst>
                <a:gs pos="0">
                  <a:srgbClr val="4718CF"/>
                </a:gs>
                <a:gs pos="100000">
                  <a:srgbClr val="AA9DFF"/>
                </a:gs>
              </a:gsLst>
              <a:lin ang="16200000" scaled="0"/>
            </a:gradFill>
            <a:ln>
              <a:noFill/>
            </a:ln>
          </p:spPr>
          <p:txBody>
            <a:bodyPr lIns="91425" tIns="91425" rIns="91425" bIns="91425" anchor="ctr" anchorCtr="0">
              <a:noAutofit/>
            </a:bodyPr>
            <a:lstStyle/>
            <a:p>
              <a:endParaRPr/>
            </a:p>
          </p:txBody>
        </p:sp>
        <p:sp>
          <p:nvSpPr>
            <p:cNvPr id="22" name="Shape 129"/>
            <p:cNvSpPr txBox="1"/>
            <p:nvPr/>
          </p:nvSpPr>
          <p:spPr>
            <a:xfrm>
              <a:off x="1905000" y="1143000"/>
              <a:ext cx="5241818" cy="923458"/>
            </a:xfrm>
            <a:prstGeom prst="rect">
              <a:avLst/>
            </a:prstGeom>
            <a:solidFill>
              <a:schemeClr val="accent1">
                <a:lumMod val="60000"/>
                <a:lumOff val="40000"/>
              </a:schemeClr>
            </a:solidFill>
            <a:ln>
              <a:noFill/>
            </a:ln>
          </p:spPr>
          <p:txBody>
            <a:bodyPr lIns="407200" tIns="114300" rIns="213350" bIns="114300" anchor="ctr" anchorCtr="0">
              <a:noAutofit/>
            </a:bodyPr>
            <a:lstStyle/>
            <a:p>
              <a:pPr algn="ctr">
                <a:lnSpc>
                  <a:spcPct val="90000"/>
                </a:lnSpc>
                <a:spcAft>
                  <a:spcPts val="1050"/>
                </a:spcAft>
                <a:buSzPct val="25000"/>
              </a:pPr>
              <a:r>
                <a:rPr lang="en-US" sz="3000" dirty="0">
                  <a:solidFill>
                    <a:schemeClr val="lt1"/>
                  </a:solidFill>
                  <a:latin typeface="Helvetica Neue Light"/>
                  <a:ea typeface="Helvetica Neue"/>
                  <a:cs typeface="Helvetica Neue Light"/>
                  <a:sym typeface="Calibri"/>
                </a:rPr>
                <a:t>A MODERATOR</a:t>
              </a:r>
              <a:br>
                <a:rPr lang="en-US" sz="3000" dirty="0">
                  <a:solidFill>
                    <a:schemeClr val="lt1"/>
                  </a:solidFill>
                  <a:latin typeface="Helvetica Neue Light"/>
                  <a:ea typeface="Helvetica Neue"/>
                  <a:cs typeface="Helvetica Neue Light"/>
                  <a:sym typeface="Calibri"/>
                </a:rPr>
              </a:br>
              <a:r>
                <a:rPr lang="en-US" sz="1600" dirty="0">
                  <a:solidFill>
                    <a:schemeClr val="lt1"/>
                  </a:solidFill>
                  <a:latin typeface="Helvetica Neue Light"/>
                  <a:ea typeface="Helvetica Neue"/>
                  <a:cs typeface="Helvetica Neue Light"/>
                  <a:sym typeface="Calibri"/>
                </a:rPr>
                <a:t>Responsible for getting people to weigh choices and listen to each other</a:t>
              </a:r>
            </a:p>
          </p:txBody>
        </p:sp>
        <p:sp>
          <p:nvSpPr>
            <p:cNvPr id="23" name="Shape 130"/>
            <p:cNvSpPr/>
            <p:nvPr/>
          </p:nvSpPr>
          <p:spPr>
            <a:xfrm>
              <a:off x="1147592" y="3602503"/>
              <a:ext cx="923458" cy="923458"/>
            </a:xfrm>
            <a:prstGeom prst="ellipse">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lIns="91425" tIns="91425" rIns="91425" bIns="91425" anchor="ctr" anchorCtr="0">
              <a:noAutofit/>
            </a:bodyPr>
            <a:lstStyle/>
            <a:p>
              <a:endParaRPr/>
            </a:p>
          </p:txBody>
        </p:sp>
        <p:sp>
          <p:nvSpPr>
            <p:cNvPr id="24" name="Shape 123"/>
            <p:cNvSpPr txBox="1"/>
            <p:nvPr/>
          </p:nvSpPr>
          <p:spPr>
            <a:xfrm>
              <a:off x="1905000" y="3581400"/>
              <a:ext cx="5241818" cy="923458"/>
            </a:xfrm>
            <a:prstGeom prst="rect">
              <a:avLst/>
            </a:prstGeom>
            <a:solidFill>
              <a:schemeClr val="accent3">
                <a:lumMod val="75000"/>
              </a:schemeClr>
            </a:solidFill>
            <a:ln>
              <a:noFill/>
            </a:ln>
          </p:spPr>
          <p:txBody>
            <a:bodyPr lIns="407200" tIns="114300" rIns="213350" bIns="114300" anchor="ctr" anchorCtr="0">
              <a:noAutofit/>
            </a:bodyPr>
            <a:lstStyle/>
            <a:p>
              <a:pPr algn="ctr">
                <a:lnSpc>
                  <a:spcPct val="90000"/>
                </a:lnSpc>
                <a:spcAft>
                  <a:spcPts val="1050"/>
                </a:spcAft>
                <a:buSzPct val="25000"/>
              </a:pPr>
              <a:r>
                <a:rPr lang="en-US" sz="3000" dirty="0">
                  <a:solidFill>
                    <a:schemeClr val="lt1"/>
                  </a:solidFill>
                  <a:latin typeface="Helvetica Neue Light"/>
                  <a:ea typeface="Helvetica Neue"/>
                  <a:cs typeface="Helvetica Neue Light"/>
                  <a:sym typeface="Calibri"/>
                </a:rPr>
                <a:t>A RECORDER</a:t>
              </a:r>
              <a:br>
                <a:rPr lang="en-US" sz="3000" dirty="0">
                  <a:solidFill>
                    <a:schemeClr val="lt1"/>
                  </a:solidFill>
                  <a:latin typeface="Helvetica Neue Light"/>
                  <a:ea typeface="Helvetica Neue"/>
                  <a:cs typeface="Helvetica Neue Light"/>
                  <a:sym typeface="Calibri"/>
                </a:rPr>
              </a:br>
              <a:r>
                <a:rPr lang="en-US" sz="1600" dirty="0">
                  <a:solidFill>
                    <a:schemeClr val="lt1"/>
                  </a:solidFill>
                  <a:latin typeface="Helvetica Neue Light"/>
                  <a:ea typeface="Helvetica Neue"/>
                  <a:cs typeface="Helvetica Neue Light"/>
                  <a:sym typeface="Calibri"/>
                </a:rPr>
                <a:t>Records key themes , concerns, and questions</a:t>
              </a:r>
            </a:p>
          </p:txBody>
        </p:sp>
      </p:grpSp>
    </p:spTree>
    <p:extLst>
      <p:ext uri="{BB962C8B-B14F-4D97-AF65-F5344CB8AC3E}">
        <p14:creationId xmlns:p14="http://schemas.microsoft.com/office/powerpoint/2010/main" val="779036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070100" y="2693643"/>
            <a:ext cx="8128000" cy="0"/>
          </a:xfrm>
          <a:prstGeom prst="line">
            <a:avLst/>
          </a:prstGeom>
          <a:ln w="6350">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a:xfrm>
            <a:off x="3606801" y="4605251"/>
            <a:ext cx="6742815" cy="15415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endParaRPr lang="en-US" sz="900" b="1" dirty="0">
              <a:solidFill>
                <a:srgbClr val="E68323"/>
              </a:solidFill>
              <a:latin typeface="Helvetica Neue Light"/>
              <a:ea typeface="ＭＳ Ｐゴシック" charset="-128"/>
              <a:cs typeface="Helvetica Neue Light"/>
            </a:endParaRPr>
          </a:p>
        </p:txBody>
      </p:sp>
      <p:sp>
        <p:nvSpPr>
          <p:cNvPr id="21" name="Content Placeholder 1"/>
          <p:cNvSpPr txBox="1">
            <a:spLocks/>
          </p:cNvSpPr>
          <p:nvPr/>
        </p:nvSpPr>
        <p:spPr>
          <a:xfrm>
            <a:off x="3146312" y="5949697"/>
            <a:ext cx="5213577" cy="8199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endParaRPr lang="en-US" b="1" dirty="0">
              <a:solidFill>
                <a:srgbClr val="41AFB7"/>
              </a:solidFill>
              <a:latin typeface="Helvetica Neue Light"/>
              <a:ea typeface="MS PGothic" charset="0"/>
              <a:cs typeface="Helvetica Neue Light"/>
            </a:endParaRPr>
          </a:p>
        </p:txBody>
      </p:sp>
      <p:sp>
        <p:nvSpPr>
          <p:cNvPr id="2" name="Title 1"/>
          <p:cNvSpPr>
            <a:spLocks noGrp="1"/>
          </p:cNvSpPr>
          <p:nvPr>
            <p:ph type="title"/>
          </p:nvPr>
        </p:nvSpPr>
        <p:spPr>
          <a:xfrm>
            <a:off x="2023930" y="1395496"/>
            <a:ext cx="8229600" cy="846138"/>
          </a:xfrm>
        </p:spPr>
        <p:txBody>
          <a:bodyPr>
            <a:normAutofit fontScale="90000"/>
          </a:bodyPr>
          <a:lstStyle/>
          <a:p>
            <a:r>
              <a:rPr lang="en-US" dirty="0"/>
              <a:t>WHAT DO PARTICIPANTS DO </a:t>
            </a:r>
            <a:br>
              <a:rPr lang="en-US" dirty="0"/>
            </a:br>
            <a:r>
              <a:rPr lang="en-US" dirty="0"/>
              <a:t>IN A DELIBERATIVE FORUM?</a:t>
            </a:r>
          </a:p>
        </p:txBody>
      </p:sp>
      <p:grpSp>
        <p:nvGrpSpPr>
          <p:cNvPr id="9" name="Shape 85"/>
          <p:cNvGrpSpPr/>
          <p:nvPr/>
        </p:nvGrpSpPr>
        <p:grpSpPr>
          <a:xfrm>
            <a:off x="2544781" y="3149594"/>
            <a:ext cx="7277099" cy="2264857"/>
            <a:chOff x="1875" y="989879"/>
            <a:chExt cx="6397049" cy="1881485"/>
          </a:xfrm>
        </p:grpSpPr>
        <p:sp>
          <p:nvSpPr>
            <p:cNvPr id="10" name="Shape 86"/>
            <p:cNvSpPr/>
            <p:nvPr/>
          </p:nvSpPr>
          <p:spPr>
            <a:xfrm>
              <a:off x="1875" y="989879"/>
              <a:ext cx="1881485" cy="1881485"/>
            </a:xfrm>
            <a:prstGeom prst="ellipse">
              <a:avLst/>
            </a:prstGeom>
            <a:solidFill>
              <a:schemeClr val="accent6">
                <a:lumMod val="60000"/>
                <a:lumOff val="40000"/>
                <a:alpha val="49803"/>
              </a:schemeClr>
            </a:solidFill>
            <a:ln>
              <a:noFill/>
            </a:ln>
          </p:spPr>
          <p:txBody>
            <a:bodyPr lIns="91425" tIns="91425" rIns="91425" bIns="91425" anchor="ctr" anchorCtr="0">
              <a:noAutofit/>
            </a:bodyPr>
            <a:lstStyle/>
            <a:p>
              <a:endParaRPr/>
            </a:p>
          </p:txBody>
        </p:sp>
        <p:sp>
          <p:nvSpPr>
            <p:cNvPr id="11" name="Shape 87"/>
            <p:cNvSpPr txBox="1"/>
            <p:nvPr/>
          </p:nvSpPr>
          <p:spPr>
            <a:xfrm>
              <a:off x="277412" y="1265416"/>
              <a:ext cx="1330410" cy="1330410"/>
            </a:xfrm>
            <a:prstGeom prst="rect">
              <a:avLst/>
            </a:prstGeom>
            <a:noFill/>
            <a:ln>
              <a:noFill/>
            </a:ln>
          </p:spPr>
          <p:txBody>
            <a:bodyPr lIns="103525" tIns="19050" rIns="103525" bIns="19050" anchor="ctr" anchorCtr="0">
              <a:noAutofit/>
            </a:bodyPr>
            <a:lstStyle/>
            <a:p>
              <a:pPr algn="ctr">
                <a:lnSpc>
                  <a:spcPct val="90000"/>
                </a:lnSpc>
                <a:spcAft>
                  <a:spcPts val="525"/>
                </a:spcAft>
                <a:buSzPct val="25000"/>
              </a:pPr>
              <a:r>
                <a:rPr lang="en-US" sz="1500" b="1" dirty="0">
                  <a:solidFill>
                    <a:schemeClr val="dk1"/>
                  </a:solidFill>
                  <a:latin typeface="Helvetica Neue Light"/>
                  <a:ea typeface="Helvetica Neue"/>
                  <a:cs typeface="Helvetica Neue Light"/>
                  <a:sym typeface="Calibri"/>
                </a:rPr>
                <a:t>Look at different ways of thinking about a problem</a:t>
              </a:r>
            </a:p>
          </p:txBody>
        </p:sp>
        <p:sp>
          <p:nvSpPr>
            <p:cNvPr id="12" name="Shape 88"/>
            <p:cNvSpPr/>
            <p:nvPr/>
          </p:nvSpPr>
          <p:spPr>
            <a:xfrm>
              <a:off x="1507062" y="989879"/>
              <a:ext cx="1881485" cy="1881485"/>
            </a:xfrm>
            <a:prstGeom prst="ellipse">
              <a:avLst/>
            </a:prstGeom>
            <a:solidFill>
              <a:schemeClr val="accent3">
                <a:lumMod val="75000"/>
                <a:alpha val="49803"/>
              </a:schemeClr>
            </a:solidFill>
            <a:ln>
              <a:noFill/>
            </a:ln>
          </p:spPr>
          <p:txBody>
            <a:bodyPr lIns="91425" tIns="91425" rIns="91425" bIns="91425" anchor="ctr" anchorCtr="0">
              <a:noAutofit/>
            </a:bodyPr>
            <a:lstStyle/>
            <a:p>
              <a:endParaRPr/>
            </a:p>
          </p:txBody>
        </p:sp>
        <p:sp>
          <p:nvSpPr>
            <p:cNvPr id="13" name="Shape 89"/>
            <p:cNvSpPr txBox="1"/>
            <p:nvPr/>
          </p:nvSpPr>
          <p:spPr>
            <a:xfrm>
              <a:off x="1782600" y="1265416"/>
              <a:ext cx="1330410" cy="1330410"/>
            </a:xfrm>
            <a:prstGeom prst="rect">
              <a:avLst/>
            </a:prstGeom>
            <a:noFill/>
            <a:ln>
              <a:noFill/>
            </a:ln>
          </p:spPr>
          <p:txBody>
            <a:bodyPr lIns="103525" tIns="19050" rIns="103525" bIns="19050" anchor="ctr" anchorCtr="0">
              <a:noAutofit/>
            </a:bodyPr>
            <a:lstStyle/>
            <a:p>
              <a:pPr algn="ctr">
                <a:lnSpc>
                  <a:spcPct val="90000"/>
                </a:lnSpc>
                <a:spcAft>
                  <a:spcPts val="525"/>
                </a:spcAft>
                <a:buSzPct val="25000"/>
              </a:pPr>
              <a:r>
                <a:rPr lang="en-US" sz="1500" b="1" dirty="0">
                  <a:solidFill>
                    <a:schemeClr val="dk1"/>
                  </a:solidFill>
                  <a:latin typeface="Helvetica Neue Light"/>
                  <a:ea typeface="Helvetica Neue"/>
                  <a:cs typeface="Helvetica Neue Light"/>
                  <a:sym typeface="Calibri"/>
                </a:rPr>
                <a:t>Exchange views with others</a:t>
              </a:r>
            </a:p>
          </p:txBody>
        </p:sp>
        <p:sp>
          <p:nvSpPr>
            <p:cNvPr id="14" name="Shape 90"/>
            <p:cNvSpPr/>
            <p:nvPr/>
          </p:nvSpPr>
          <p:spPr>
            <a:xfrm>
              <a:off x="3012250" y="989879"/>
              <a:ext cx="1881485" cy="1881485"/>
            </a:xfrm>
            <a:prstGeom prst="ellipse">
              <a:avLst/>
            </a:prstGeom>
            <a:solidFill>
              <a:schemeClr val="accent2">
                <a:lumMod val="60000"/>
                <a:lumOff val="40000"/>
                <a:alpha val="49803"/>
              </a:schemeClr>
            </a:solidFill>
            <a:ln>
              <a:noFill/>
            </a:ln>
          </p:spPr>
          <p:txBody>
            <a:bodyPr lIns="91425" tIns="91425" rIns="91425" bIns="91425" anchor="ctr" anchorCtr="0">
              <a:noAutofit/>
            </a:bodyPr>
            <a:lstStyle/>
            <a:p>
              <a:endParaRPr/>
            </a:p>
          </p:txBody>
        </p:sp>
        <p:sp>
          <p:nvSpPr>
            <p:cNvPr id="15" name="Shape 91"/>
            <p:cNvSpPr txBox="1"/>
            <p:nvPr/>
          </p:nvSpPr>
          <p:spPr>
            <a:xfrm>
              <a:off x="3287787" y="1265416"/>
              <a:ext cx="1330410" cy="1330410"/>
            </a:xfrm>
            <a:prstGeom prst="rect">
              <a:avLst/>
            </a:prstGeom>
            <a:noFill/>
            <a:ln>
              <a:noFill/>
            </a:ln>
          </p:spPr>
          <p:txBody>
            <a:bodyPr lIns="103525" tIns="19050" rIns="103525" bIns="19050" anchor="ctr" anchorCtr="0">
              <a:noAutofit/>
            </a:bodyPr>
            <a:lstStyle/>
            <a:p>
              <a:pPr algn="ctr">
                <a:lnSpc>
                  <a:spcPct val="90000"/>
                </a:lnSpc>
                <a:spcAft>
                  <a:spcPts val="525"/>
                </a:spcAft>
                <a:buSzPct val="25000"/>
              </a:pPr>
              <a:r>
                <a:rPr lang="en-US" sz="1500" b="1" dirty="0">
                  <a:solidFill>
                    <a:schemeClr val="dk1"/>
                  </a:solidFill>
                  <a:latin typeface="Helvetica Neue Light"/>
                  <a:ea typeface="Helvetica Neue"/>
                  <a:cs typeface="Helvetica Neue Light"/>
                  <a:sym typeface="Calibri"/>
                </a:rPr>
                <a:t>Weigh benefit and trade-offs of different approaches</a:t>
              </a:r>
            </a:p>
          </p:txBody>
        </p:sp>
        <p:sp>
          <p:nvSpPr>
            <p:cNvPr id="16" name="Shape 92"/>
            <p:cNvSpPr/>
            <p:nvPr/>
          </p:nvSpPr>
          <p:spPr>
            <a:xfrm>
              <a:off x="4517439" y="989879"/>
              <a:ext cx="1881485" cy="1881485"/>
            </a:xfrm>
            <a:prstGeom prst="ellipse">
              <a:avLst/>
            </a:prstGeom>
            <a:solidFill>
              <a:schemeClr val="accent5">
                <a:lumMod val="60000"/>
                <a:lumOff val="40000"/>
                <a:alpha val="49803"/>
              </a:schemeClr>
            </a:solidFill>
            <a:ln>
              <a:noFill/>
            </a:ln>
          </p:spPr>
          <p:txBody>
            <a:bodyPr lIns="91425" tIns="91425" rIns="91425" bIns="91425" anchor="ctr" anchorCtr="0">
              <a:noAutofit/>
            </a:bodyPr>
            <a:lstStyle/>
            <a:p>
              <a:endParaRPr/>
            </a:p>
          </p:txBody>
        </p:sp>
        <p:sp>
          <p:nvSpPr>
            <p:cNvPr id="17" name="Shape 93"/>
            <p:cNvSpPr txBox="1"/>
            <p:nvPr/>
          </p:nvSpPr>
          <p:spPr>
            <a:xfrm>
              <a:off x="4792976" y="1265416"/>
              <a:ext cx="1330410" cy="1330410"/>
            </a:xfrm>
            <a:prstGeom prst="rect">
              <a:avLst/>
            </a:prstGeom>
            <a:noFill/>
            <a:ln>
              <a:noFill/>
            </a:ln>
          </p:spPr>
          <p:txBody>
            <a:bodyPr lIns="103525" tIns="19050" rIns="103525" bIns="19050" anchor="ctr" anchorCtr="0">
              <a:noAutofit/>
            </a:bodyPr>
            <a:lstStyle/>
            <a:p>
              <a:pPr algn="ctr">
                <a:lnSpc>
                  <a:spcPct val="90000"/>
                </a:lnSpc>
                <a:spcAft>
                  <a:spcPts val="525"/>
                </a:spcAft>
                <a:buSzPct val="25000"/>
              </a:pPr>
              <a:r>
                <a:rPr lang="en-US" sz="1500" b="1" dirty="0">
                  <a:solidFill>
                    <a:schemeClr val="dk1"/>
                  </a:solidFill>
                  <a:latin typeface="Helvetica Neue Light"/>
                  <a:ea typeface="Helvetica Neue"/>
                  <a:cs typeface="Helvetica Neue Light"/>
                  <a:sym typeface="Calibri"/>
                </a:rPr>
                <a:t>Listen and reconsider in a safe environment</a:t>
              </a:r>
            </a:p>
          </p:txBody>
        </p:sp>
      </p:grpSp>
    </p:spTree>
    <p:extLst>
      <p:ext uri="{BB962C8B-B14F-4D97-AF65-F5344CB8AC3E}">
        <p14:creationId xmlns:p14="http://schemas.microsoft.com/office/powerpoint/2010/main" val="2559008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A2EE-F77F-7A40-B9E5-D71252C7BBD2}"/>
              </a:ext>
            </a:extLst>
          </p:cNvPr>
          <p:cNvSpPr>
            <a:spLocks noGrp="1"/>
          </p:cNvSpPr>
          <p:nvPr>
            <p:ph type="title"/>
          </p:nvPr>
        </p:nvSpPr>
        <p:spPr/>
        <p:txBody>
          <a:bodyPr>
            <a:normAutofit/>
          </a:bodyPr>
          <a:lstStyle/>
          <a:p>
            <a:r>
              <a:rPr lang="en-US" dirty="0"/>
              <a:t>What to Expect and </a:t>
            </a:r>
            <a:r>
              <a:rPr lang="en-US" u="sng" dirty="0"/>
              <a:t>Not</a:t>
            </a:r>
            <a:r>
              <a:rPr lang="en-US" dirty="0"/>
              <a:t> Expect</a:t>
            </a:r>
            <a:br>
              <a:rPr lang="en-US" dirty="0"/>
            </a:br>
            <a:r>
              <a:rPr lang="en-US" dirty="0"/>
              <a:t>from a Good Forum </a:t>
            </a:r>
          </a:p>
        </p:txBody>
      </p:sp>
      <p:sp>
        <p:nvSpPr>
          <p:cNvPr id="3" name="Content Placeholder 2">
            <a:extLst>
              <a:ext uri="{FF2B5EF4-FFF2-40B4-BE49-F238E27FC236}">
                <a16:creationId xmlns:a16="http://schemas.microsoft.com/office/drawing/2014/main" id="{8746040A-BC03-8D47-911F-165110A5C95C}"/>
              </a:ext>
            </a:extLst>
          </p:cNvPr>
          <p:cNvSpPr>
            <a:spLocks noGrp="1"/>
          </p:cNvSpPr>
          <p:nvPr>
            <p:ph sz="half" idx="1"/>
          </p:nvPr>
        </p:nvSpPr>
        <p:spPr/>
        <p:txBody>
          <a:bodyPr>
            <a:normAutofit/>
          </a:bodyPr>
          <a:lstStyle/>
          <a:p>
            <a:pPr lvl="0"/>
            <a:r>
              <a:rPr lang="en-US" dirty="0"/>
              <a:t>A civil and respectful atmosphere.</a:t>
            </a:r>
          </a:p>
          <a:p>
            <a:pPr lvl="0"/>
            <a:r>
              <a:rPr lang="en-US" dirty="0"/>
              <a:t>Exchange of diverse ideas.</a:t>
            </a:r>
          </a:p>
          <a:p>
            <a:pPr lvl="0"/>
            <a:r>
              <a:rPr lang="en-US" dirty="0"/>
              <a:t>Appreciation for nuances.</a:t>
            </a:r>
          </a:p>
          <a:p>
            <a:pPr lvl="0"/>
            <a:r>
              <a:rPr lang="en-US" dirty="0"/>
              <a:t>A deeper understanding.</a:t>
            </a:r>
          </a:p>
          <a:p>
            <a:pPr lvl="0"/>
            <a:r>
              <a:rPr lang="en-US" dirty="0"/>
              <a:t>Respect for areas of agreement and disagreement.</a:t>
            </a:r>
          </a:p>
          <a:p>
            <a:pPr lvl="0"/>
            <a:r>
              <a:rPr lang="en-US" dirty="0"/>
              <a:t>Consideration of possible next steps toward addressing the issue.</a:t>
            </a:r>
            <a:br>
              <a:rPr lang="en-US" dirty="0"/>
            </a:br>
            <a:endParaRPr lang="en-US" dirty="0"/>
          </a:p>
        </p:txBody>
      </p:sp>
      <p:sp>
        <p:nvSpPr>
          <p:cNvPr id="4" name="Content Placeholder 3">
            <a:extLst>
              <a:ext uri="{FF2B5EF4-FFF2-40B4-BE49-F238E27FC236}">
                <a16:creationId xmlns:a16="http://schemas.microsoft.com/office/drawing/2014/main" id="{336FF88B-3031-354F-B8D7-EAE442C7C43E}"/>
              </a:ext>
            </a:extLst>
          </p:cNvPr>
          <p:cNvSpPr>
            <a:spLocks noGrp="1"/>
          </p:cNvSpPr>
          <p:nvPr>
            <p:ph sz="half" idx="2"/>
          </p:nvPr>
        </p:nvSpPr>
        <p:spPr/>
        <p:txBody>
          <a:bodyPr>
            <a:normAutofit/>
          </a:bodyPr>
          <a:lstStyle/>
          <a:p>
            <a:pPr lvl="0"/>
            <a:r>
              <a:rPr lang="en-US" dirty="0">
                <a:solidFill>
                  <a:srgbClr val="C00000"/>
                </a:solidFill>
              </a:rPr>
              <a:t>Minds to be significantly changed. </a:t>
            </a:r>
          </a:p>
          <a:p>
            <a:pPr lvl="0"/>
            <a:r>
              <a:rPr lang="en-US" dirty="0">
                <a:solidFill>
                  <a:srgbClr val="C00000"/>
                </a:solidFill>
              </a:rPr>
              <a:t>Consensus.  </a:t>
            </a:r>
          </a:p>
          <a:p>
            <a:pPr lvl="0"/>
            <a:r>
              <a:rPr lang="en-US" dirty="0">
                <a:solidFill>
                  <a:srgbClr val="C00000"/>
                </a:solidFill>
              </a:rPr>
              <a:t>An action plan.  </a:t>
            </a:r>
          </a:p>
          <a:p>
            <a:pPr lvl="0"/>
            <a:r>
              <a:rPr lang="en-US" dirty="0">
                <a:solidFill>
                  <a:srgbClr val="C00000"/>
                </a:solidFill>
              </a:rPr>
              <a:t>Quick change or resolution. </a:t>
            </a:r>
          </a:p>
          <a:p>
            <a:r>
              <a:rPr lang="en-US" dirty="0">
                <a:solidFill>
                  <a:srgbClr val="C00000"/>
                </a:solidFill>
              </a:rPr>
              <a:t>All forum participants actively committed to problem-solving. </a:t>
            </a:r>
          </a:p>
          <a:p>
            <a:r>
              <a:rPr lang="en-US" dirty="0">
                <a:solidFill>
                  <a:srgbClr val="C00000"/>
                </a:solidFill>
              </a:rPr>
              <a:t>A community that immediately embraces the deliberative process.</a:t>
            </a:r>
          </a:p>
          <a:p>
            <a:pPr marL="0" lvl="0" indent="0" defTabSz="914400" eaLnBrk="0" fontAlgn="base" hangingPunct="0">
              <a:spcBef>
                <a:spcPct val="0"/>
              </a:spcBef>
              <a:spcAft>
                <a:spcPct val="0"/>
              </a:spcAft>
              <a:buClrTx/>
              <a:buSzTx/>
              <a:buFontTx/>
              <a:buChar char="•"/>
              <a:tabLst>
                <a:tab pos="2151063" algn="l"/>
              </a:tabLst>
            </a:pPr>
            <a:endParaRPr lang="en-US" altLang="en-US" dirty="0">
              <a:solidFill>
                <a:schemeClr val="tx1"/>
              </a:solidFill>
            </a:endParaRPr>
          </a:p>
          <a:p>
            <a:endParaRPr lang="en-US" dirty="0">
              <a:solidFill>
                <a:srgbClr val="C00000"/>
              </a:solidFill>
            </a:endParaRPr>
          </a:p>
        </p:txBody>
      </p:sp>
    </p:spTree>
    <p:extLst>
      <p:ext uri="{BB962C8B-B14F-4D97-AF65-F5344CB8AC3E}">
        <p14:creationId xmlns:p14="http://schemas.microsoft.com/office/powerpoint/2010/main" val="3529795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070100" y="2258068"/>
            <a:ext cx="8128000" cy="0"/>
          </a:xfrm>
          <a:prstGeom prst="line">
            <a:avLst/>
          </a:prstGeom>
          <a:ln w="6350">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a:xfrm>
            <a:off x="3606801" y="4605251"/>
            <a:ext cx="6742815" cy="15415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endParaRPr lang="en-US" sz="900" b="1" dirty="0">
              <a:solidFill>
                <a:srgbClr val="E68323"/>
              </a:solidFill>
              <a:latin typeface="Helvetica Neue Light"/>
              <a:ea typeface="ＭＳ Ｐゴシック" charset="-128"/>
              <a:cs typeface="Helvetica Neue Light"/>
            </a:endParaRPr>
          </a:p>
        </p:txBody>
      </p:sp>
      <p:sp>
        <p:nvSpPr>
          <p:cNvPr id="21" name="Content Placeholder 1"/>
          <p:cNvSpPr txBox="1">
            <a:spLocks/>
          </p:cNvSpPr>
          <p:nvPr/>
        </p:nvSpPr>
        <p:spPr>
          <a:xfrm>
            <a:off x="3146312" y="5949697"/>
            <a:ext cx="5213577" cy="8199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endParaRPr lang="en-US" b="1" dirty="0">
              <a:solidFill>
                <a:srgbClr val="41AFB7"/>
              </a:solidFill>
              <a:latin typeface="Helvetica Neue Light"/>
              <a:ea typeface="MS PGothic" charset="0"/>
              <a:cs typeface="Helvetica Neue Light"/>
            </a:endParaRPr>
          </a:p>
        </p:txBody>
      </p:sp>
      <p:sp>
        <p:nvSpPr>
          <p:cNvPr id="2" name="Title 1"/>
          <p:cNvSpPr>
            <a:spLocks noGrp="1"/>
          </p:cNvSpPr>
          <p:nvPr>
            <p:ph type="title"/>
          </p:nvPr>
        </p:nvSpPr>
        <p:spPr>
          <a:xfrm>
            <a:off x="2152649" y="935393"/>
            <a:ext cx="7886700" cy="1093341"/>
          </a:xfrm>
        </p:spPr>
        <p:txBody>
          <a:bodyPr>
            <a:normAutofit fontScale="90000"/>
          </a:bodyPr>
          <a:lstStyle/>
          <a:p>
            <a:r>
              <a:rPr lang="en-US" dirty="0">
                <a:solidFill>
                  <a:srgbClr val="000000"/>
                </a:solidFill>
              </a:rPr>
              <a:t>FORUM STRUCTURE </a:t>
            </a:r>
            <a:br>
              <a:rPr lang="en-US" dirty="0">
                <a:solidFill>
                  <a:srgbClr val="000000"/>
                </a:solidFill>
              </a:rPr>
            </a:br>
            <a:endParaRPr lang="en-US" dirty="0">
              <a:solidFill>
                <a:srgbClr val="000000"/>
              </a:solidFill>
            </a:endParaRPr>
          </a:p>
        </p:txBody>
      </p:sp>
      <p:graphicFrame>
        <p:nvGraphicFramePr>
          <p:cNvPr id="3" name="Content Placeholder 2"/>
          <p:cNvGraphicFramePr>
            <a:graphicFrameLocks noGrp="1"/>
          </p:cNvGraphicFramePr>
          <p:nvPr>
            <p:ph idx="1"/>
          </p:nvPr>
        </p:nvGraphicFramePr>
        <p:xfrm>
          <a:off x="2152650" y="2603500"/>
          <a:ext cx="7886700" cy="3573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349021" y="2729994"/>
            <a:ext cx="9493955" cy="3416320"/>
          </a:xfrm>
          <a:prstGeom prst="rect">
            <a:avLst/>
          </a:prstGeom>
          <a:noFill/>
        </p:spPr>
        <p:txBody>
          <a:bodyPr wrap="square" rtlCol="0">
            <a:spAutoFit/>
          </a:bodyPr>
          <a:lstStyle/>
          <a:p>
            <a:pPr marL="285750" indent="-285750">
              <a:buFont typeface="Arial"/>
              <a:buChar char="•"/>
            </a:pPr>
            <a:r>
              <a:rPr lang="en-US" sz="2400" dirty="0"/>
              <a:t>Welcome the participants and thank the host.</a:t>
            </a:r>
          </a:p>
          <a:p>
            <a:pPr marL="285750" indent="-285750">
              <a:buFont typeface="Arial"/>
              <a:buChar char="•"/>
            </a:pPr>
            <a:r>
              <a:rPr lang="en-US" sz="2400" b="1" dirty="0">
                <a:solidFill>
                  <a:schemeClr val="accent2">
                    <a:lumMod val="75000"/>
                  </a:schemeClr>
                </a:solidFill>
              </a:rPr>
              <a:t>Share the Deliberative Dialogue Guidelines.</a:t>
            </a:r>
          </a:p>
          <a:p>
            <a:pPr marL="285750" indent="-285750">
              <a:buFont typeface="Arial"/>
              <a:buChar char="•"/>
            </a:pPr>
            <a:r>
              <a:rPr lang="en-US" sz="2400" dirty="0">
                <a:solidFill>
                  <a:srgbClr val="000090"/>
                </a:solidFill>
              </a:rPr>
              <a:t>Begin the forum with the “Personal Stake” where participants introduce themselves and offer a one or two-sentence personal comment of concern about the issue.</a:t>
            </a:r>
          </a:p>
          <a:p>
            <a:pPr marL="285750" indent="-285750">
              <a:buFont typeface="Arial"/>
              <a:buChar char="•"/>
            </a:pPr>
            <a:r>
              <a:rPr lang="en-US" sz="2400" dirty="0">
                <a:solidFill>
                  <a:srgbClr val="000000"/>
                </a:solidFill>
              </a:rPr>
              <a:t>Introduce Option #1 and begin the dialogue. Repeat for Options #2 and #3.</a:t>
            </a:r>
          </a:p>
          <a:p>
            <a:pPr marL="285750" indent="-285750">
              <a:buFont typeface="Arial"/>
              <a:buChar char="•"/>
            </a:pPr>
            <a:r>
              <a:rPr lang="en-US" sz="2400" dirty="0">
                <a:solidFill>
                  <a:srgbClr val="000090"/>
                </a:solidFill>
              </a:rPr>
              <a:t>Begin the reflection portion of the forum.</a:t>
            </a:r>
          </a:p>
          <a:p>
            <a:pPr marL="285750" indent="-285750">
              <a:buFont typeface="Arial"/>
              <a:buChar char="•"/>
            </a:pPr>
            <a:r>
              <a:rPr lang="en-US" sz="2400" dirty="0">
                <a:solidFill>
                  <a:srgbClr val="000000"/>
                </a:solidFill>
              </a:rPr>
              <a:t>Encourage participants to complete the post-forum questionnaire.</a:t>
            </a:r>
          </a:p>
        </p:txBody>
      </p:sp>
    </p:spTree>
    <p:extLst>
      <p:ext uri="{BB962C8B-B14F-4D97-AF65-F5344CB8AC3E}">
        <p14:creationId xmlns:p14="http://schemas.microsoft.com/office/powerpoint/2010/main" val="1832142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8DC7-150C-3548-8B21-92F05079BDB5}"/>
              </a:ext>
            </a:extLst>
          </p:cNvPr>
          <p:cNvSpPr>
            <a:spLocks noGrp="1"/>
          </p:cNvSpPr>
          <p:nvPr>
            <p:ph type="title"/>
          </p:nvPr>
        </p:nvSpPr>
        <p:spPr/>
        <p:txBody>
          <a:bodyPr/>
          <a:lstStyle/>
          <a:p>
            <a:r>
              <a:rPr lang="en-US" dirty="0"/>
              <a:t>Forum Guidelines</a:t>
            </a:r>
          </a:p>
        </p:txBody>
      </p:sp>
      <p:sp>
        <p:nvSpPr>
          <p:cNvPr id="3" name="Content Placeholder 2">
            <a:extLst>
              <a:ext uri="{FF2B5EF4-FFF2-40B4-BE49-F238E27FC236}">
                <a16:creationId xmlns:a16="http://schemas.microsoft.com/office/drawing/2014/main" id="{DC77BC22-9179-FF4F-BEC2-A5EBA9211194}"/>
              </a:ext>
            </a:extLst>
          </p:cNvPr>
          <p:cNvSpPr>
            <a:spLocks noGrp="1"/>
          </p:cNvSpPr>
          <p:nvPr>
            <p:ph idx="1"/>
          </p:nvPr>
        </p:nvSpPr>
        <p:spPr>
          <a:xfrm>
            <a:off x="1480753" y="1704316"/>
            <a:ext cx="6130158" cy="4096116"/>
          </a:xfrm>
        </p:spPr>
        <p:txBody>
          <a:bodyPr>
            <a:normAutofit/>
          </a:bodyPr>
          <a:lstStyle/>
          <a:p>
            <a:pPr marL="342900" indent="-342900">
              <a:buFont typeface="Arial" panose="020B0604020202020204" pitchFamily="34" charset="0"/>
              <a:buChar char="•"/>
            </a:pPr>
            <a:r>
              <a:rPr lang="en-US" b="1" dirty="0"/>
              <a:t>Focus on the options. All options should be considered fairly</a:t>
            </a:r>
          </a:p>
          <a:p>
            <a:pPr marL="342900" indent="-342900">
              <a:buFont typeface="Arial" panose="020B0604020202020204" pitchFamily="34" charset="0"/>
              <a:buChar char="•"/>
            </a:pPr>
            <a:r>
              <a:rPr lang="en-US" b="1" dirty="0"/>
              <a:t>No one or two persons should dominate.</a:t>
            </a:r>
          </a:p>
          <a:p>
            <a:pPr marL="342900" indent="-342900">
              <a:buFont typeface="Arial" panose="020B0604020202020204" pitchFamily="34" charset="0"/>
              <a:buChar char="•"/>
            </a:pPr>
            <a:r>
              <a:rPr lang="en-US" b="1" dirty="0"/>
              <a:t>Everyone is encouraged to participate. Use “I” language.</a:t>
            </a:r>
          </a:p>
          <a:p>
            <a:pPr marL="342900" indent="-342900">
              <a:buFont typeface="Arial" panose="020B0604020202020204" pitchFamily="34" charset="0"/>
              <a:buChar char="•"/>
            </a:pPr>
            <a:r>
              <a:rPr lang="en-US" b="1" dirty="0"/>
              <a:t>Maintain an open and respectful atmosphere.</a:t>
            </a:r>
          </a:p>
          <a:p>
            <a:pPr marL="342900" indent="-342900">
              <a:buFont typeface="Arial" panose="020B0604020202020204" pitchFamily="34" charset="0"/>
              <a:buChar char="•"/>
            </a:pPr>
            <a:r>
              <a:rPr lang="en-US" b="1" dirty="0"/>
              <a:t>Listen to understand.</a:t>
            </a:r>
          </a:p>
          <a:p>
            <a:pPr marL="342900" indent="-342900">
              <a:buFont typeface="Arial" panose="020B0604020202020204" pitchFamily="34" charset="0"/>
              <a:buChar char="•"/>
            </a:pPr>
            <a:r>
              <a:rPr lang="en-US" b="1" dirty="0"/>
              <a:t>Disagree our of curiosity not animosity.</a:t>
            </a:r>
          </a:p>
          <a:p>
            <a:pPr marL="342900" indent="-342900">
              <a:buFont typeface="Arial" panose="020B0604020202020204" pitchFamily="34" charset="0"/>
              <a:buChar char="•"/>
            </a:pPr>
            <a:r>
              <a:rPr lang="en-US" b="1" dirty="0"/>
              <a:t>Be open to agreement or common ground.</a:t>
            </a:r>
            <a:r>
              <a:rPr lang="en-US" dirty="0"/>
              <a:t> </a:t>
            </a:r>
          </a:p>
          <a:p>
            <a:pPr marL="342900" indent="-342900">
              <a:buFont typeface="Arial" panose="020B0604020202020204" pitchFamily="34" charset="0"/>
              <a:buChar char="•"/>
            </a:pPr>
            <a:r>
              <a:rPr lang="en-US" b="1" dirty="0"/>
              <a:t>Be open to the Holy Spirit.</a:t>
            </a:r>
          </a:p>
        </p:txBody>
      </p:sp>
      <p:pic>
        <p:nvPicPr>
          <p:cNvPr id="4" name="Picture 3">
            <a:extLst>
              <a:ext uri="{FF2B5EF4-FFF2-40B4-BE49-F238E27FC236}">
                <a16:creationId xmlns:a16="http://schemas.microsoft.com/office/drawing/2014/main" id="{DDE5EBBF-56A0-0048-A059-39DA1E5E87BD}"/>
              </a:ext>
            </a:extLst>
          </p:cNvPr>
          <p:cNvPicPr>
            <a:picLocks noChangeAspect="1"/>
          </p:cNvPicPr>
          <p:nvPr/>
        </p:nvPicPr>
        <p:blipFill>
          <a:blip r:embed="rId2"/>
          <a:stretch>
            <a:fillRect/>
          </a:stretch>
        </p:blipFill>
        <p:spPr>
          <a:xfrm>
            <a:off x="8183456" y="1705774"/>
            <a:ext cx="3363735" cy="4094658"/>
          </a:xfrm>
          <a:prstGeom prst="rect">
            <a:avLst/>
          </a:prstGeom>
        </p:spPr>
      </p:pic>
    </p:spTree>
    <p:extLst>
      <p:ext uri="{BB962C8B-B14F-4D97-AF65-F5344CB8AC3E}">
        <p14:creationId xmlns:p14="http://schemas.microsoft.com/office/powerpoint/2010/main" val="383724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E25B-EED2-8512-70F2-B49C1288068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The Rev. Dr. Leah Schade</a:t>
            </a:r>
          </a:p>
        </p:txBody>
      </p:sp>
      <p:pic>
        <p:nvPicPr>
          <p:cNvPr id="37" name="Content Placeholder 36" descr="A person in a red shirt&#10;&#10;Description automatically generated">
            <a:extLst>
              <a:ext uri="{FF2B5EF4-FFF2-40B4-BE49-F238E27FC236}">
                <a16:creationId xmlns:a16="http://schemas.microsoft.com/office/drawing/2014/main" id="{20F41342-6BFD-E1F2-6BAD-F9D0F4434FDE}"/>
              </a:ext>
            </a:extLst>
          </p:cNvPr>
          <p:cNvPicPr>
            <a:picLocks noGrp="1" noChangeAspect="1"/>
          </p:cNvPicPr>
          <p:nvPr>
            <p:ph sz="half" idx="1"/>
          </p:nvPr>
        </p:nvPicPr>
        <p:blipFill>
          <a:blip r:embed="rId2"/>
          <a:stretch>
            <a:fillRect/>
          </a:stretch>
        </p:blipFill>
        <p:spPr>
          <a:xfrm>
            <a:off x="4419955" y="1789662"/>
            <a:ext cx="2621978" cy="3511577"/>
          </a:xfrm>
        </p:spPr>
      </p:pic>
      <p:pic>
        <p:nvPicPr>
          <p:cNvPr id="8" name="Content Placeholder 7" descr="A book cover with white text&#10;&#10;Description automatically generated">
            <a:extLst>
              <a:ext uri="{FF2B5EF4-FFF2-40B4-BE49-F238E27FC236}">
                <a16:creationId xmlns:a16="http://schemas.microsoft.com/office/drawing/2014/main" id="{0D04073F-3BD7-6B13-0A01-690D6DF71173}"/>
              </a:ext>
            </a:extLst>
          </p:cNvPr>
          <p:cNvPicPr>
            <a:picLocks noGrp="1" noChangeAspect="1"/>
          </p:cNvPicPr>
          <p:nvPr>
            <p:ph sz="half" idx="2"/>
          </p:nvPr>
        </p:nvPicPr>
        <p:blipFill>
          <a:blip r:embed="rId3"/>
          <a:stretch>
            <a:fillRect/>
          </a:stretch>
        </p:blipFill>
        <p:spPr>
          <a:xfrm>
            <a:off x="7986713" y="960438"/>
            <a:ext cx="3027363" cy="4930775"/>
          </a:xfrm>
        </p:spPr>
      </p:pic>
    </p:spTree>
    <p:extLst>
      <p:ext uri="{BB962C8B-B14F-4D97-AF65-F5344CB8AC3E}">
        <p14:creationId xmlns:p14="http://schemas.microsoft.com/office/powerpoint/2010/main" val="3988809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Personal Stake</a:t>
            </a:r>
          </a:p>
        </p:txBody>
      </p:sp>
      <p:sp>
        <p:nvSpPr>
          <p:cNvPr id="3" name="Content Placeholder 2"/>
          <p:cNvSpPr>
            <a:spLocks noGrp="1"/>
          </p:cNvSpPr>
          <p:nvPr>
            <p:ph idx="1"/>
          </p:nvPr>
        </p:nvSpPr>
        <p:spPr>
          <a:xfrm>
            <a:off x="2589212" y="1639330"/>
            <a:ext cx="8915400" cy="3777622"/>
          </a:xfrm>
        </p:spPr>
        <p:txBody>
          <a:bodyPr>
            <a:normAutofit fontScale="92500"/>
          </a:bodyPr>
          <a:lstStyle/>
          <a:p>
            <a:r>
              <a:rPr lang="en-US" sz="2800" dirty="0"/>
              <a:t>In a sentence or two and from the heart please respond to one of the following questions. </a:t>
            </a:r>
          </a:p>
          <a:p>
            <a:pPr lvl="1"/>
            <a:r>
              <a:rPr lang="en-US" sz="2800" dirty="0"/>
              <a:t>What makes this issue real for you?</a:t>
            </a:r>
          </a:p>
          <a:p>
            <a:pPr lvl="1"/>
            <a:r>
              <a:rPr lang="en-US" sz="2800" dirty="0"/>
              <a:t>Why are you concerned?</a:t>
            </a:r>
          </a:p>
          <a:p>
            <a:pPr marL="457200" lvl="1" indent="0">
              <a:buNone/>
            </a:pPr>
            <a:endParaRPr lang="en-US" sz="2800" dirty="0"/>
          </a:p>
          <a:p>
            <a:pPr marL="457200" lvl="1" indent="0">
              <a:buNone/>
            </a:pPr>
            <a:r>
              <a:rPr lang="en-US" sz="2800" dirty="0"/>
              <a:t>Example </a:t>
            </a:r>
            <a:r>
              <a:rPr lang="mr-IN" sz="2800" dirty="0"/>
              <a:t>–</a:t>
            </a:r>
            <a:r>
              <a:rPr lang="en-US" sz="2800" dirty="0"/>
              <a:t> </a:t>
            </a:r>
            <a:r>
              <a:rPr lang="en-US" sz="2800" i="1" dirty="0">
                <a:solidFill>
                  <a:srgbClr val="0000FF"/>
                </a:solidFill>
              </a:rPr>
              <a:t>“I want my grandchildren to understand the United States as a country of opportunity and justice where all can prosper and be happy.”</a:t>
            </a:r>
          </a:p>
          <a:p>
            <a:pPr marL="457200" lvl="1" indent="0">
              <a:buNone/>
            </a:pPr>
            <a:endParaRPr lang="en-US" i="1" dirty="0">
              <a:solidFill>
                <a:srgbClr val="0000FF"/>
              </a:solidFill>
            </a:endParaRPr>
          </a:p>
        </p:txBody>
      </p:sp>
    </p:spTree>
    <p:extLst>
      <p:ext uri="{BB962C8B-B14F-4D97-AF65-F5344CB8AC3E}">
        <p14:creationId xmlns:p14="http://schemas.microsoft.com/office/powerpoint/2010/main" val="3530030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EFF2A-0804-A046-B632-BA0E83DE29AE}"/>
              </a:ext>
            </a:extLst>
          </p:cNvPr>
          <p:cNvPicPr>
            <a:picLocks noChangeAspect="1"/>
          </p:cNvPicPr>
          <p:nvPr/>
        </p:nvPicPr>
        <p:blipFill>
          <a:blip r:embed="rId2"/>
          <a:stretch>
            <a:fillRect/>
          </a:stretch>
        </p:blipFill>
        <p:spPr>
          <a:xfrm>
            <a:off x="3678642" y="710441"/>
            <a:ext cx="4319952" cy="5454539"/>
          </a:xfrm>
          <a:prstGeom prst="rect">
            <a:avLst/>
          </a:prstGeom>
        </p:spPr>
      </p:pic>
      <p:sp>
        <p:nvSpPr>
          <p:cNvPr id="3" name="TextBox 2">
            <a:extLst>
              <a:ext uri="{FF2B5EF4-FFF2-40B4-BE49-F238E27FC236}">
                <a16:creationId xmlns:a16="http://schemas.microsoft.com/office/drawing/2014/main" id="{8FD2DF39-E5C2-EF44-9F59-5F34CF466ABC}"/>
              </a:ext>
            </a:extLst>
          </p:cNvPr>
          <p:cNvSpPr txBox="1"/>
          <p:nvPr/>
        </p:nvSpPr>
        <p:spPr>
          <a:xfrm>
            <a:off x="1516529" y="202609"/>
            <a:ext cx="2038523" cy="1015663"/>
          </a:xfrm>
          <a:prstGeom prst="rect">
            <a:avLst/>
          </a:prstGeom>
          <a:noFill/>
        </p:spPr>
        <p:txBody>
          <a:bodyPr wrap="square" rtlCol="0">
            <a:spAutoFit/>
          </a:bodyPr>
          <a:lstStyle/>
          <a:p>
            <a:r>
              <a:rPr lang="en-US" b="1" dirty="0"/>
              <a:t>Issue Guides</a:t>
            </a:r>
            <a:r>
              <a:rPr lang="en-US" sz="1400" b="1" dirty="0"/>
              <a:t> </a:t>
            </a:r>
            <a:r>
              <a:rPr lang="en-US" sz="1400" dirty="0"/>
              <a:t>have summary pages that are often used to guide the dialogue.</a:t>
            </a:r>
          </a:p>
        </p:txBody>
      </p:sp>
      <p:sp>
        <p:nvSpPr>
          <p:cNvPr id="4" name="TextBox 3">
            <a:extLst>
              <a:ext uri="{FF2B5EF4-FFF2-40B4-BE49-F238E27FC236}">
                <a16:creationId xmlns:a16="http://schemas.microsoft.com/office/drawing/2014/main" id="{461E89A1-88F7-474F-906E-9C9D3A4D63E4}"/>
              </a:ext>
            </a:extLst>
          </p:cNvPr>
          <p:cNvSpPr txBox="1"/>
          <p:nvPr/>
        </p:nvSpPr>
        <p:spPr>
          <a:xfrm>
            <a:off x="794611" y="1723183"/>
            <a:ext cx="1758586" cy="2092881"/>
          </a:xfrm>
          <a:prstGeom prst="rect">
            <a:avLst/>
          </a:prstGeom>
          <a:noFill/>
        </p:spPr>
        <p:txBody>
          <a:bodyPr wrap="square" rtlCol="0">
            <a:spAutoFit/>
          </a:bodyPr>
          <a:lstStyle/>
          <a:p>
            <a:r>
              <a:rPr lang="en-US" b="1" dirty="0"/>
              <a:t>Options</a:t>
            </a:r>
            <a:r>
              <a:rPr lang="en-US" dirty="0"/>
              <a:t>, </a:t>
            </a:r>
            <a:r>
              <a:rPr lang="en-US" sz="1400" dirty="0"/>
              <a:t>sometimes called “approaches” or “challenges” provide a theme for dialogue and have an underlying value, in this case “welcoming the stranger.”</a:t>
            </a:r>
          </a:p>
        </p:txBody>
      </p:sp>
      <p:sp>
        <p:nvSpPr>
          <p:cNvPr id="5" name="TextBox 4">
            <a:extLst>
              <a:ext uri="{FF2B5EF4-FFF2-40B4-BE49-F238E27FC236}">
                <a16:creationId xmlns:a16="http://schemas.microsoft.com/office/drawing/2014/main" id="{51A148FA-EE76-8448-8842-356B33AEA4CE}"/>
              </a:ext>
            </a:extLst>
          </p:cNvPr>
          <p:cNvSpPr txBox="1"/>
          <p:nvPr/>
        </p:nvSpPr>
        <p:spPr>
          <a:xfrm>
            <a:off x="9141445" y="886332"/>
            <a:ext cx="2225150" cy="1231106"/>
          </a:xfrm>
          <a:prstGeom prst="rect">
            <a:avLst/>
          </a:prstGeom>
          <a:noFill/>
        </p:spPr>
        <p:txBody>
          <a:bodyPr wrap="square" rtlCol="0">
            <a:spAutoFit/>
          </a:bodyPr>
          <a:lstStyle/>
          <a:p>
            <a:r>
              <a:rPr lang="en-US" b="1" dirty="0"/>
              <a:t>The Introduction </a:t>
            </a:r>
            <a:r>
              <a:rPr lang="en-US" sz="1400" dirty="0"/>
              <a:t>offers an abbreviated version of the material on the issue guide’s pages devoted to the first option. </a:t>
            </a:r>
          </a:p>
        </p:txBody>
      </p:sp>
      <p:sp>
        <p:nvSpPr>
          <p:cNvPr id="6" name="TextBox 5">
            <a:extLst>
              <a:ext uri="{FF2B5EF4-FFF2-40B4-BE49-F238E27FC236}">
                <a16:creationId xmlns:a16="http://schemas.microsoft.com/office/drawing/2014/main" id="{5BD9A3F2-FA58-6C44-8E98-4084D28B4337}"/>
              </a:ext>
            </a:extLst>
          </p:cNvPr>
          <p:cNvSpPr txBox="1"/>
          <p:nvPr/>
        </p:nvSpPr>
        <p:spPr>
          <a:xfrm>
            <a:off x="9141445" y="2271054"/>
            <a:ext cx="2024169" cy="1292662"/>
          </a:xfrm>
          <a:prstGeom prst="rect">
            <a:avLst/>
          </a:prstGeom>
          <a:noFill/>
        </p:spPr>
        <p:txBody>
          <a:bodyPr wrap="square" rtlCol="0">
            <a:spAutoFit/>
          </a:bodyPr>
          <a:lstStyle/>
          <a:p>
            <a:r>
              <a:rPr lang="en-US" b="1" dirty="0"/>
              <a:t>The Primary Drawback </a:t>
            </a:r>
            <a:r>
              <a:rPr lang="en-US" sz="1400" dirty="0"/>
              <a:t>summarizes the tradeoff or potential consequence of the option.</a:t>
            </a:r>
          </a:p>
        </p:txBody>
      </p:sp>
      <p:sp>
        <p:nvSpPr>
          <p:cNvPr id="7" name="TextBox 6">
            <a:extLst>
              <a:ext uri="{FF2B5EF4-FFF2-40B4-BE49-F238E27FC236}">
                <a16:creationId xmlns:a16="http://schemas.microsoft.com/office/drawing/2014/main" id="{7181BCFF-7BE6-C74F-BE26-54F74B3097FA}"/>
              </a:ext>
            </a:extLst>
          </p:cNvPr>
          <p:cNvSpPr txBox="1"/>
          <p:nvPr/>
        </p:nvSpPr>
        <p:spPr>
          <a:xfrm>
            <a:off x="758721" y="3896943"/>
            <a:ext cx="1794476" cy="1661993"/>
          </a:xfrm>
          <a:prstGeom prst="rect">
            <a:avLst/>
          </a:prstGeom>
          <a:noFill/>
        </p:spPr>
        <p:txBody>
          <a:bodyPr wrap="square" rtlCol="0">
            <a:spAutoFit/>
          </a:bodyPr>
          <a:lstStyle/>
          <a:p>
            <a:r>
              <a:rPr lang="en-US" b="1" dirty="0"/>
              <a:t>Actions</a:t>
            </a:r>
            <a:r>
              <a:rPr lang="en-US" dirty="0"/>
              <a:t> </a:t>
            </a:r>
            <a:r>
              <a:rPr lang="en-US" sz="1400" dirty="0"/>
              <a:t>or “examples of what could be done” provide specific efforts to address the issue. They are starting places for dialogue.</a:t>
            </a:r>
          </a:p>
        </p:txBody>
      </p:sp>
      <p:sp>
        <p:nvSpPr>
          <p:cNvPr id="8" name="TextBox 7">
            <a:extLst>
              <a:ext uri="{FF2B5EF4-FFF2-40B4-BE49-F238E27FC236}">
                <a16:creationId xmlns:a16="http://schemas.microsoft.com/office/drawing/2014/main" id="{14B5316C-78B6-7E4D-8EE0-66D5753FE87B}"/>
              </a:ext>
            </a:extLst>
          </p:cNvPr>
          <p:cNvSpPr txBox="1"/>
          <p:nvPr/>
        </p:nvSpPr>
        <p:spPr>
          <a:xfrm>
            <a:off x="9124039" y="3745638"/>
            <a:ext cx="2161276" cy="1877437"/>
          </a:xfrm>
          <a:prstGeom prst="rect">
            <a:avLst/>
          </a:prstGeom>
          <a:noFill/>
        </p:spPr>
        <p:txBody>
          <a:bodyPr wrap="square" rtlCol="0">
            <a:spAutoFit/>
          </a:bodyPr>
          <a:lstStyle/>
          <a:p>
            <a:r>
              <a:rPr lang="en-US" b="1" dirty="0"/>
              <a:t>Drawbacks</a:t>
            </a:r>
            <a:r>
              <a:rPr lang="en-US" dirty="0"/>
              <a:t> </a:t>
            </a:r>
            <a:r>
              <a:rPr lang="en-US" sz="1400" dirty="0"/>
              <a:t>or “tradeoffs” define possible consequences. In order to move forward with the action, citizens might have to give up something. Are we willing to trade off x to pursue y?</a:t>
            </a:r>
          </a:p>
        </p:txBody>
      </p:sp>
      <p:cxnSp>
        <p:nvCxnSpPr>
          <p:cNvPr id="9" name="Straight Arrow Connector 8">
            <a:extLst>
              <a:ext uri="{FF2B5EF4-FFF2-40B4-BE49-F238E27FC236}">
                <a16:creationId xmlns:a16="http://schemas.microsoft.com/office/drawing/2014/main" id="{6BF72D1C-7010-2B48-8429-51A4F8E60C22}"/>
              </a:ext>
            </a:extLst>
          </p:cNvPr>
          <p:cNvCxnSpPr>
            <a:cxnSpLocks/>
          </p:cNvCxnSpPr>
          <p:nvPr/>
        </p:nvCxnSpPr>
        <p:spPr>
          <a:xfrm>
            <a:off x="2385054" y="1507600"/>
            <a:ext cx="11699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FED15EE-D34E-BE49-8903-E8EFB08822AF}"/>
              </a:ext>
            </a:extLst>
          </p:cNvPr>
          <p:cNvCxnSpPr>
            <a:cxnSpLocks/>
          </p:cNvCxnSpPr>
          <p:nvPr/>
        </p:nvCxnSpPr>
        <p:spPr>
          <a:xfrm flipV="1">
            <a:off x="2244110" y="1917222"/>
            <a:ext cx="1536570" cy="4702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CFB0AA3-7668-D545-89E8-29D7598FAB04}"/>
              </a:ext>
            </a:extLst>
          </p:cNvPr>
          <p:cNvCxnSpPr>
            <a:cxnSpLocks/>
          </p:cNvCxnSpPr>
          <p:nvPr/>
        </p:nvCxnSpPr>
        <p:spPr>
          <a:xfrm flipV="1">
            <a:off x="2050181" y="3202089"/>
            <a:ext cx="1612794" cy="8837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BA06524-99A9-C94B-8082-3ACED6FA95E0}"/>
              </a:ext>
            </a:extLst>
          </p:cNvPr>
          <p:cNvCxnSpPr>
            <a:cxnSpLocks/>
          </p:cNvCxnSpPr>
          <p:nvPr/>
        </p:nvCxnSpPr>
        <p:spPr>
          <a:xfrm flipH="1" flipV="1">
            <a:off x="7661383" y="2456701"/>
            <a:ext cx="1480062" cy="883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B40550-6C2C-AD48-8F21-BBDE3959A0E2}"/>
              </a:ext>
            </a:extLst>
          </p:cNvPr>
          <p:cNvCxnSpPr>
            <a:cxnSpLocks/>
          </p:cNvCxnSpPr>
          <p:nvPr/>
        </p:nvCxnSpPr>
        <p:spPr>
          <a:xfrm flipH="1" flipV="1">
            <a:off x="7672770" y="3801883"/>
            <a:ext cx="1468675" cy="5679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DF9F812-884F-EF41-A1D5-C8FC511C3D45}"/>
              </a:ext>
            </a:extLst>
          </p:cNvPr>
          <p:cNvCxnSpPr>
            <a:cxnSpLocks/>
          </p:cNvCxnSpPr>
          <p:nvPr/>
        </p:nvCxnSpPr>
        <p:spPr>
          <a:xfrm flipH="1">
            <a:off x="7748055" y="1136674"/>
            <a:ext cx="1393390" cy="358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62224C8-E3D0-4441-A04D-95B2D1F1698F}"/>
              </a:ext>
            </a:extLst>
          </p:cNvPr>
          <p:cNvSpPr txBox="1"/>
          <p:nvPr/>
        </p:nvSpPr>
        <p:spPr>
          <a:xfrm>
            <a:off x="3678642" y="134754"/>
            <a:ext cx="4512457" cy="369332"/>
          </a:xfrm>
          <a:prstGeom prst="rect">
            <a:avLst/>
          </a:prstGeom>
          <a:noFill/>
        </p:spPr>
        <p:txBody>
          <a:bodyPr wrap="square" rtlCol="0">
            <a:spAutoFit/>
          </a:bodyPr>
          <a:lstStyle/>
          <a:p>
            <a:pPr algn="ctr"/>
            <a:r>
              <a:rPr lang="en-US" b="1" dirty="0"/>
              <a:t>NIFI Issue Guide Summary Page</a:t>
            </a:r>
          </a:p>
        </p:txBody>
      </p:sp>
    </p:spTree>
    <p:extLst>
      <p:ext uri="{BB962C8B-B14F-4D97-AF65-F5344CB8AC3E}">
        <p14:creationId xmlns:p14="http://schemas.microsoft.com/office/powerpoint/2010/main" val="2249492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CFB5-B571-F941-ED48-3FC0C3BB4674}"/>
              </a:ext>
            </a:extLst>
          </p:cNvPr>
          <p:cNvSpPr>
            <a:spLocks noGrp="1"/>
          </p:cNvSpPr>
          <p:nvPr>
            <p:ph type="title"/>
          </p:nvPr>
        </p:nvSpPr>
        <p:spPr/>
        <p:txBody>
          <a:bodyPr/>
          <a:lstStyle/>
          <a:p>
            <a:r>
              <a:rPr lang="en-US" dirty="0"/>
              <a:t>ACTS 15 – The Options</a:t>
            </a:r>
          </a:p>
        </p:txBody>
      </p:sp>
      <p:sp>
        <p:nvSpPr>
          <p:cNvPr id="3" name="Content Placeholder 2">
            <a:extLst>
              <a:ext uri="{FF2B5EF4-FFF2-40B4-BE49-F238E27FC236}">
                <a16:creationId xmlns:a16="http://schemas.microsoft.com/office/drawing/2014/main" id="{90389E88-B68A-3616-5E75-84EB045A2E2F}"/>
              </a:ext>
            </a:extLst>
          </p:cNvPr>
          <p:cNvSpPr>
            <a:spLocks noGrp="1"/>
          </p:cNvSpPr>
          <p:nvPr>
            <p:ph idx="1"/>
          </p:nvPr>
        </p:nvSpPr>
        <p:spPr>
          <a:xfrm>
            <a:off x="2589212" y="2133600"/>
            <a:ext cx="8915400" cy="4007708"/>
          </a:xfrm>
        </p:spPr>
        <p:txBody>
          <a:bodyPr>
            <a:noAutofit/>
          </a:bodyPr>
          <a:lstStyle/>
          <a:p>
            <a:pPr marL="0" indent="0">
              <a:buNone/>
            </a:pPr>
            <a:r>
              <a:rPr lang="en-US" sz="2400" dirty="0"/>
              <a:t>Option #1		Abide by the Pharisee leaders’ 									interpretation of Moses’ Law.</a:t>
            </a:r>
          </a:p>
          <a:p>
            <a:pPr marL="0" indent="0">
              <a:buNone/>
            </a:pPr>
            <a:endParaRPr lang="en-US" sz="2400" dirty="0"/>
          </a:p>
          <a:p>
            <a:pPr marL="0" indent="0">
              <a:buNone/>
            </a:pPr>
            <a:r>
              <a:rPr lang="en-US" sz="2400" dirty="0"/>
              <a:t>Option #2		Value Peter’s role as God’s designated 							communicator to the Gentiles.</a:t>
            </a:r>
          </a:p>
          <a:p>
            <a:pPr marL="0" indent="0">
              <a:buNone/>
            </a:pPr>
            <a:endParaRPr lang="en-US" sz="2400" dirty="0"/>
          </a:p>
          <a:p>
            <a:pPr marL="0" indent="0">
              <a:buNone/>
            </a:pPr>
            <a:r>
              <a:rPr lang="en-US" sz="2400" dirty="0"/>
              <a:t>Option #3		Prepare and deliver a letter to the Gentiles 						explaining qualifications for participating in 					the faith.</a:t>
            </a:r>
          </a:p>
        </p:txBody>
      </p:sp>
    </p:spTree>
    <p:extLst>
      <p:ext uri="{BB962C8B-B14F-4D97-AF65-F5344CB8AC3E}">
        <p14:creationId xmlns:p14="http://schemas.microsoft.com/office/powerpoint/2010/main" val="733496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AC10-AB14-460B-34CD-A48BAE737384}"/>
              </a:ext>
            </a:extLst>
          </p:cNvPr>
          <p:cNvSpPr>
            <a:spLocks noGrp="1"/>
          </p:cNvSpPr>
          <p:nvPr>
            <p:ph type="title"/>
          </p:nvPr>
        </p:nvSpPr>
        <p:spPr/>
        <p:txBody>
          <a:bodyPr>
            <a:normAutofit fontScale="90000"/>
          </a:bodyPr>
          <a:lstStyle/>
          <a:p>
            <a:pPr algn="ctr"/>
            <a:r>
              <a:rPr lang="en-US" dirty="0"/>
              <a:t>The Church’s Role in A Divided Society</a:t>
            </a:r>
            <a:br>
              <a:rPr lang="en-US" dirty="0"/>
            </a:br>
            <a:r>
              <a:rPr lang="en-US" sz="2700" dirty="0">
                <a:effectLst/>
                <a:latin typeface="Times"/>
              </a:rPr>
              <a:t>What should the church do to help congregants navigate the</a:t>
            </a:r>
            <a:br>
              <a:rPr lang="en-US" sz="2700" dirty="0">
                <a:effectLst/>
                <a:latin typeface="Times"/>
              </a:rPr>
            </a:br>
            <a:r>
              <a:rPr lang="en-US" sz="2700" dirty="0">
                <a:effectLst/>
                <a:latin typeface="Times"/>
              </a:rPr>
              <a:t>current state of political discourse in America?</a:t>
            </a:r>
            <a:br>
              <a:rPr lang="en-US" sz="2700" dirty="0">
                <a:effectLst/>
                <a:latin typeface="Times"/>
              </a:rPr>
            </a:br>
            <a:endParaRPr lang="en-US" sz="2700" dirty="0"/>
          </a:p>
        </p:txBody>
      </p:sp>
      <p:sp>
        <p:nvSpPr>
          <p:cNvPr id="3" name="Content Placeholder 2">
            <a:extLst>
              <a:ext uri="{FF2B5EF4-FFF2-40B4-BE49-F238E27FC236}">
                <a16:creationId xmlns:a16="http://schemas.microsoft.com/office/drawing/2014/main" id="{2AA7B80B-E2A7-11D3-325F-4BCF5B2483F2}"/>
              </a:ext>
            </a:extLst>
          </p:cNvPr>
          <p:cNvSpPr>
            <a:spLocks noGrp="1"/>
          </p:cNvSpPr>
          <p:nvPr>
            <p:ph idx="1"/>
          </p:nvPr>
        </p:nvSpPr>
        <p:spPr>
          <a:xfrm>
            <a:off x="2589212" y="2133600"/>
            <a:ext cx="8915400" cy="4588476"/>
          </a:xfrm>
        </p:spPr>
        <p:txBody>
          <a:bodyPr>
            <a:noAutofit/>
          </a:bodyPr>
          <a:lstStyle/>
          <a:p>
            <a:pPr marL="0" indent="0">
              <a:buNone/>
            </a:pPr>
            <a:r>
              <a:rPr lang="en-US" sz="2400" b="1" dirty="0"/>
              <a:t>Option #1		The Church as Refuge</a:t>
            </a:r>
          </a:p>
          <a:p>
            <a:pPr marL="0" indent="0">
              <a:buNone/>
            </a:pPr>
            <a:r>
              <a:rPr lang="en-US" sz="2400" dirty="0"/>
              <a:t>						Maintain separation of church and state</a:t>
            </a:r>
          </a:p>
          <a:p>
            <a:pPr marL="0" indent="0">
              <a:buNone/>
            </a:pPr>
            <a:r>
              <a:rPr lang="en-US" sz="2400" b="1" dirty="0"/>
              <a:t>Option #2		The Church as Mediator</a:t>
            </a:r>
          </a:p>
          <a:p>
            <a:pPr marL="0" indent="0">
              <a:buNone/>
            </a:pPr>
            <a:r>
              <a:rPr lang="en-US" sz="2400" dirty="0"/>
              <a:t>						Educate people to express their faith 							relative to social justice and public 								policies.</a:t>
            </a:r>
          </a:p>
          <a:p>
            <a:pPr marL="0" indent="0">
              <a:buNone/>
            </a:pPr>
            <a:r>
              <a:rPr lang="en-US" sz="2400" b="1" dirty="0"/>
              <a:t>Option #3		The Church as Prophetic Voice</a:t>
            </a:r>
          </a:p>
          <a:p>
            <a:pPr marL="0" indent="0">
              <a:buNone/>
            </a:pPr>
            <a:r>
              <a:rPr lang="en-US" sz="2400" dirty="0"/>
              <a:t>						Speak to the cultural and political issues 						of the day.</a:t>
            </a:r>
          </a:p>
          <a:p>
            <a:pPr marL="0" indent="0">
              <a:buNone/>
            </a:pPr>
            <a:r>
              <a:rPr lang="en-US" sz="2400" dirty="0"/>
              <a:t>					</a:t>
            </a:r>
          </a:p>
        </p:txBody>
      </p:sp>
    </p:spTree>
    <p:extLst>
      <p:ext uri="{BB962C8B-B14F-4D97-AF65-F5344CB8AC3E}">
        <p14:creationId xmlns:p14="http://schemas.microsoft.com/office/powerpoint/2010/main" val="3745112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hart with green and white text&#10;&#10;Description automatically generated">
            <a:extLst>
              <a:ext uri="{FF2B5EF4-FFF2-40B4-BE49-F238E27FC236}">
                <a16:creationId xmlns:a16="http://schemas.microsoft.com/office/drawing/2014/main" id="{F3633A4D-BFD7-DF66-9793-C5E4A280546D}"/>
              </a:ext>
            </a:extLst>
          </p:cNvPr>
          <p:cNvPicPr>
            <a:picLocks noGrp="1" noChangeAspect="1"/>
          </p:cNvPicPr>
          <p:nvPr>
            <p:ph idx="1"/>
          </p:nvPr>
        </p:nvPicPr>
        <p:blipFill>
          <a:blip r:embed="rId2"/>
          <a:stretch>
            <a:fillRect/>
          </a:stretch>
        </p:blipFill>
        <p:spPr>
          <a:xfrm>
            <a:off x="1698505" y="494768"/>
            <a:ext cx="9863216" cy="5868464"/>
          </a:xfrm>
        </p:spPr>
      </p:pic>
    </p:spTree>
    <p:extLst>
      <p:ext uri="{BB962C8B-B14F-4D97-AF65-F5344CB8AC3E}">
        <p14:creationId xmlns:p14="http://schemas.microsoft.com/office/powerpoint/2010/main" val="3538118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Reflection – </a:t>
            </a:r>
            <a:br>
              <a:rPr lang="en-US" dirty="0"/>
            </a:br>
            <a:r>
              <a:rPr lang="en-US" dirty="0"/>
              <a:t>Common Values, Common Ground</a:t>
            </a:r>
          </a:p>
        </p:txBody>
      </p:sp>
      <p:sp>
        <p:nvSpPr>
          <p:cNvPr id="3" name="Content Placeholder 2"/>
          <p:cNvSpPr>
            <a:spLocks noGrp="1"/>
          </p:cNvSpPr>
          <p:nvPr>
            <p:ph idx="1"/>
          </p:nvPr>
        </p:nvSpPr>
        <p:spPr/>
        <p:txBody>
          <a:bodyPr>
            <a:normAutofit/>
          </a:bodyPr>
          <a:lstStyle/>
          <a:p>
            <a:r>
              <a:rPr lang="en-US" sz="2800" dirty="0"/>
              <a:t>What did we learn from one another?</a:t>
            </a:r>
          </a:p>
          <a:p>
            <a:r>
              <a:rPr lang="en-US" sz="2800" dirty="0"/>
              <a:t>Agreement or Common Ground?</a:t>
            </a:r>
          </a:p>
          <a:p>
            <a:r>
              <a:rPr lang="en-US" sz="2800" dirty="0"/>
              <a:t>Agree to Disagree?</a:t>
            </a:r>
          </a:p>
          <a:p>
            <a:r>
              <a:rPr lang="en-US" sz="2800" dirty="0"/>
              <a:t>Tensions?</a:t>
            </a:r>
          </a:p>
          <a:p>
            <a:r>
              <a:rPr lang="en-US" sz="2800" dirty="0"/>
              <a:t>Next Steps?</a:t>
            </a:r>
          </a:p>
        </p:txBody>
      </p:sp>
    </p:spTree>
    <p:extLst>
      <p:ext uri="{BB962C8B-B14F-4D97-AF65-F5344CB8AC3E}">
        <p14:creationId xmlns:p14="http://schemas.microsoft.com/office/powerpoint/2010/main" val="3022780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C2E5-2223-0FDC-9DD8-3F9DDF6C8D1E}"/>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021156A-F553-99FF-8F3C-02BA5FDC4345}"/>
              </a:ext>
            </a:extLst>
          </p:cNvPr>
          <p:cNvSpPr>
            <a:spLocks noGrp="1"/>
          </p:cNvSpPr>
          <p:nvPr>
            <p:ph idx="1"/>
          </p:nvPr>
        </p:nvSpPr>
        <p:spPr/>
        <p:txBody>
          <a:bodyPr>
            <a:normAutofit/>
          </a:bodyPr>
          <a:lstStyle/>
          <a:p>
            <a:r>
              <a:rPr lang="en-US" sz="2400" dirty="0"/>
              <a:t>Rev. R. Gregg Kaufman</a:t>
            </a:r>
          </a:p>
          <a:p>
            <a:r>
              <a:rPr lang="en-US" sz="2400" dirty="0">
                <a:hlinkClick r:id="rId2"/>
              </a:rPr>
              <a:t>gkaufman8@mac.com</a:t>
            </a:r>
            <a:endParaRPr lang="en-US" sz="2400" dirty="0"/>
          </a:p>
          <a:p>
            <a:r>
              <a:rPr lang="en-US" sz="2400" dirty="0"/>
              <a:t>(478) 960-3203</a:t>
            </a:r>
          </a:p>
          <a:p>
            <a:r>
              <a:rPr lang="en-US" sz="2400" dirty="0">
                <a:hlinkClick r:id="rId3"/>
              </a:rPr>
              <a:t>A Different Way of Talking</a:t>
            </a:r>
            <a:r>
              <a:rPr lang="en-US" sz="2400" dirty="0"/>
              <a:t>, Journal Of Lutheran Ethics</a:t>
            </a:r>
          </a:p>
          <a:p>
            <a:r>
              <a:rPr lang="en-US" sz="2400" dirty="0"/>
              <a:t>Please contact me should you want more information.</a:t>
            </a:r>
          </a:p>
          <a:p>
            <a:r>
              <a:rPr lang="en-US" sz="2400" dirty="0"/>
              <a:t>Another great resource: </a:t>
            </a:r>
            <a:r>
              <a:rPr lang="en-US" sz="2400" dirty="0">
                <a:hlinkClick r:id="rId4"/>
              </a:rPr>
              <a:t>NIFI.ORG </a:t>
            </a:r>
            <a:endParaRPr lang="en-US" sz="2400" dirty="0"/>
          </a:p>
        </p:txBody>
      </p:sp>
    </p:spTree>
    <p:extLst>
      <p:ext uri="{BB962C8B-B14F-4D97-AF65-F5344CB8AC3E}">
        <p14:creationId xmlns:p14="http://schemas.microsoft.com/office/powerpoint/2010/main" val="22597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482" y="411773"/>
            <a:ext cx="7620000" cy="1996644"/>
          </a:xfrm>
        </p:spPr>
        <p:txBody>
          <a:bodyPr>
            <a:normAutofit/>
          </a:bodyPr>
          <a:lstStyle/>
          <a:p>
            <a:pPr algn="ctr"/>
            <a:r>
              <a:rPr lang="en-US" b="1" dirty="0">
                <a:solidFill>
                  <a:srgbClr val="2F2B20"/>
                </a:solidFill>
              </a:rPr>
              <a:t>Deliberative Discipleship Deliberative Democracy</a:t>
            </a:r>
          </a:p>
        </p:txBody>
      </p:sp>
      <p:pic>
        <p:nvPicPr>
          <p:cNvPr id="3" name="Picture 2" descr="Translation-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968" y="2407593"/>
            <a:ext cx="5048292" cy="4038634"/>
          </a:xfrm>
          <a:prstGeom prst="rect">
            <a:avLst/>
          </a:prstGeom>
        </p:spPr>
      </p:pic>
    </p:spTree>
    <p:extLst>
      <p:ext uri="{BB962C8B-B14F-4D97-AF65-F5344CB8AC3E}">
        <p14:creationId xmlns:p14="http://schemas.microsoft.com/office/powerpoint/2010/main" val="414254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2F2B20"/>
                </a:solidFill>
              </a:rPr>
              <a:t>Key Issue</a:t>
            </a:r>
          </a:p>
        </p:txBody>
      </p:sp>
      <p:sp>
        <p:nvSpPr>
          <p:cNvPr id="3" name="TextBox 2"/>
          <p:cNvSpPr txBox="1"/>
          <p:nvPr/>
        </p:nvSpPr>
        <p:spPr>
          <a:xfrm>
            <a:off x="3635642" y="1520785"/>
            <a:ext cx="6826250" cy="3816429"/>
          </a:xfrm>
          <a:prstGeom prst="rect">
            <a:avLst/>
          </a:prstGeom>
          <a:noFill/>
        </p:spPr>
        <p:txBody>
          <a:bodyPr wrap="square" rtlCol="0">
            <a:spAutoFit/>
          </a:bodyPr>
          <a:lstStyle/>
          <a:p>
            <a:r>
              <a:rPr lang="en-US" sz="2800" dirty="0"/>
              <a:t>The mid-20</a:t>
            </a:r>
            <a:r>
              <a:rPr lang="en-US" sz="2800" baseline="30000" dirty="0"/>
              <a:t>th</a:t>
            </a:r>
            <a:r>
              <a:rPr lang="en-US" sz="2800" dirty="0"/>
              <a:t> Century civil society where people worked to address public problems in voluntary associations, including religious organizations, has significantly eroded. </a:t>
            </a:r>
          </a:p>
          <a:p>
            <a:endParaRPr lang="en-US" sz="2800" dirty="0"/>
          </a:p>
          <a:p>
            <a:r>
              <a:rPr lang="en-US" sz="2800" dirty="0"/>
              <a:t>Today, many citizens are reluctant to become engaged in civic life much less politics, and trust in government is at an all –time low.</a:t>
            </a:r>
          </a:p>
          <a:p>
            <a:endParaRPr lang="en-US" dirty="0"/>
          </a:p>
        </p:txBody>
      </p:sp>
    </p:spTree>
    <p:extLst>
      <p:ext uri="{BB962C8B-B14F-4D97-AF65-F5344CB8AC3E}">
        <p14:creationId xmlns:p14="http://schemas.microsoft.com/office/powerpoint/2010/main" val="22276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2F2B20"/>
                </a:solidFill>
              </a:rPr>
              <a:t>Key Questions</a:t>
            </a:r>
            <a:endParaRPr lang="en-US" dirty="0">
              <a:solidFill>
                <a:srgbClr val="2F2B20"/>
              </a:solidFill>
            </a:endParaRPr>
          </a:p>
        </p:txBody>
      </p:sp>
      <p:sp>
        <p:nvSpPr>
          <p:cNvPr id="3" name="Content Placeholder 2"/>
          <p:cNvSpPr>
            <a:spLocks noGrp="1"/>
          </p:cNvSpPr>
          <p:nvPr>
            <p:ph idx="1"/>
          </p:nvPr>
        </p:nvSpPr>
        <p:spPr>
          <a:xfrm>
            <a:off x="1981200" y="2031850"/>
            <a:ext cx="8229600" cy="4247764"/>
          </a:xfrm>
        </p:spPr>
        <p:txBody>
          <a:bodyPr>
            <a:normAutofit fontScale="92500" lnSpcReduction="20000"/>
          </a:bodyPr>
          <a:lstStyle/>
          <a:p>
            <a:pPr marL="114300" indent="0">
              <a:buNone/>
            </a:pPr>
            <a:r>
              <a:rPr lang="en-US" sz="3200" b="1" dirty="0"/>
              <a:t>Question #1</a:t>
            </a:r>
          </a:p>
          <a:p>
            <a:pPr marL="114300" indent="0">
              <a:buNone/>
            </a:pPr>
            <a:r>
              <a:rPr lang="en-US" sz="3600" dirty="0"/>
              <a:t>Should the Church play a role in  revitalizing civic life and helping American society become more just?</a:t>
            </a:r>
          </a:p>
          <a:p>
            <a:pPr marL="114300" indent="0">
              <a:buNone/>
            </a:pPr>
            <a:endParaRPr lang="en-US" sz="3600" dirty="0"/>
          </a:p>
          <a:p>
            <a:pPr marL="114300" indent="0">
              <a:buNone/>
            </a:pPr>
            <a:r>
              <a:rPr lang="en-US" sz="3600" dirty="0"/>
              <a:t>	If so, Why?</a:t>
            </a:r>
          </a:p>
          <a:p>
            <a:pPr marL="114300" indent="0">
              <a:buNone/>
            </a:pPr>
            <a:endParaRPr lang="en-US" sz="3600" dirty="0"/>
          </a:p>
          <a:p>
            <a:pPr marL="114300" indent="0">
              <a:buNone/>
            </a:pPr>
            <a:r>
              <a:rPr lang="en-US" sz="3600" dirty="0"/>
              <a:t>	If not, Why not?</a:t>
            </a:r>
          </a:p>
          <a:p>
            <a:pPr marL="114300" indent="0">
              <a:buNone/>
            </a:pPr>
            <a:endParaRPr lang="en-US" sz="3200" dirty="0"/>
          </a:p>
          <a:p>
            <a:pPr marL="114300" indent="0">
              <a:buNone/>
            </a:pPr>
            <a:endParaRPr lang="en-US" sz="3200" dirty="0"/>
          </a:p>
          <a:p>
            <a:endParaRPr lang="en-US" dirty="0"/>
          </a:p>
        </p:txBody>
      </p:sp>
    </p:spTree>
    <p:extLst>
      <p:ext uri="{BB962C8B-B14F-4D97-AF65-F5344CB8AC3E}">
        <p14:creationId xmlns:p14="http://schemas.microsoft.com/office/powerpoint/2010/main" val="9312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14300" indent="0">
              <a:buNone/>
            </a:pPr>
            <a:r>
              <a:rPr lang="en-US" sz="4000" dirty="0">
                <a:solidFill>
                  <a:srgbClr val="2F2B20"/>
                </a:solidFill>
              </a:rPr>
              <a:t>#10</a:t>
            </a:r>
          </a:p>
          <a:p>
            <a:pPr marL="114300" indent="0">
              <a:buNone/>
            </a:pPr>
            <a:r>
              <a:rPr lang="en-US" sz="4000" i="1" dirty="0">
                <a:solidFill>
                  <a:srgbClr val="2F2B20"/>
                </a:solidFill>
              </a:rPr>
              <a:t>We are committed to identifying and affirming what is good and identifying and opposing what is evil, and living as best we can in the mess in the middle.</a:t>
            </a:r>
          </a:p>
        </p:txBody>
      </p:sp>
      <p:sp>
        <p:nvSpPr>
          <p:cNvPr id="2" name="Title 1"/>
          <p:cNvSpPr>
            <a:spLocks noGrp="1"/>
          </p:cNvSpPr>
          <p:nvPr>
            <p:ph type="title"/>
          </p:nvPr>
        </p:nvSpPr>
        <p:spPr/>
        <p:txBody>
          <a:bodyPr>
            <a:noAutofit/>
          </a:bodyPr>
          <a:lstStyle/>
          <a:p>
            <a:pPr algn="ctr"/>
            <a:r>
              <a:rPr lang="en-US" b="1" dirty="0">
                <a:solidFill>
                  <a:srgbClr val="2F2B20"/>
                </a:solidFill>
              </a:rPr>
              <a:t>St.-Martins-in-the-Fields </a:t>
            </a:r>
            <a:br>
              <a:rPr lang="en-US" b="1" dirty="0">
                <a:solidFill>
                  <a:srgbClr val="2F2B20"/>
                </a:solidFill>
              </a:rPr>
            </a:br>
            <a:r>
              <a:rPr lang="en-US" b="1" dirty="0">
                <a:solidFill>
                  <a:srgbClr val="2F2B20"/>
                </a:solidFill>
              </a:rPr>
              <a:t>Ten Point Charter</a:t>
            </a:r>
          </a:p>
        </p:txBody>
      </p:sp>
    </p:spTree>
    <p:extLst>
      <p:ext uri="{BB962C8B-B14F-4D97-AF65-F5344CB8AC3E}">
        <p14:creationId xmlns:p14="http://schemas.microsoft.com/office/powerpoint/2010/main" val="290819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2F2B20"/>
                </a:solidFill>
              </a:rPr>
              <a:t>Key Questions</a:t>
            </a:r>
            <a:endParaRPr lang="en-US" dirty="0"/>
          </a:p>
        </p:txBody>
      </p:sp>
      <p:sp>
        <p:nvSpPr>
          <p:cNvPr id="3" name="Content Placeholder 2"/>
          <p:cNvSpPr>
            <a:spLocks noGrp="1"/>
          </p:cNvSpPr>
          <p:nvPr>
            <p:ph idx="1"/>
          </p:nvPr>
        </p:nvSpPr>
        <p:spPr>
          <a:xfrm>
            <a:off x="1981200" y="2539534"/>
            <a:ext cx="7620000" cy="3339995"/>
          </a:xfrm>
        </p:spPr>
        <p:txBody>
          <a:bodyPr/>
          <a:lstStyle/>
          <a:p>
            <a:pPr marL="114300" indent="0">
              <a:buNone/>
            </a:pPr>
            <a:r>
              <a:rPr lang="en-US" sz="3200" b="1" dirty="0"/>
              <a:t>Question #2</a:t>
            </a:r>
          </a:p>
          <a:p>
            <a:endParaRPr lang="en-US" sz="3200" dirty="0"/>
          </a:p>
          <a:p>
            <a:pPr marL="114300" indent="0">
              <a:buNone/>
            </a:pPr>
            <a:r>
              <a:rPr lang="en-US" sz="3200" dirty="0"/>
              <a:t>What prevents faithful, citizen believers from discussing and acting on society’s messy issues?</a:t>
            </a:r>
          </a:p>
          <a:p>
            <a:pPr marL="114300" indent="0">
              <a:buNone/>
            </a:pPr>
            <a:endParaRPr lang="en-US" dirty="0"/>
          </a:p>
        </p:txBody>
      </p:sp>
    </p:spTree>
    <p:extLst>
      <p:ext uri="{BB962C8B-B14F-4D97-AF65-F5344CB8AC3E}">
        <p14:creationId xmlns:p14="http://schemas.microsoft.com/office/powerpoint/2010/main" val="1597377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1390</TotalTime>
  <Words>3508</Words>
  <Application>Microsoft Macintosh PowerPoint</Application>
  <PresentationFormat>Widescreen</PresentationFormat>
  <Paragraphs>474</Paragraphs>
  <Slides>46</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Calibri</vt:lpstr>
      <vt:lpstr>Century Gothic</vt:lpstr>
      <vt:lpstr>Georgia</vt:lpstr>
      <vt:lpstr>Gill Sans</vt:lpstr>
      <vt:lpstr>Helvetica Neue Light</vt:lpstr>
      <vt:lpstr>Lucida Sans Unicode</vt:lpstr>
      <vt:lpstr>Times</vt:lpstr>
      <vt:lpstr>Times New Roman</vt:lpstr>
      <vt:lpstr>Verdana</vt:lpstr>
      <vt:lpstr>Wingdings</vt:lpstr>
      <vt:lpstr>Wingdings 3</vt:lpstr>
      <vt:lpstr>Wisp</vt:lpstr>
      <vt:lpstr>Deliberative Dialogue: A New Way of Talking Across Differences</vt:lpstr>
      <vt:lpstr>From Joy and Celebration to Hard Work</vt:lpstr>
      <vt:lpstr>Acts 15: 30-31</vt:lpstr>
      <vt:lpstr>The Rev. Dr. Leah Schade</vt:lpstr>
      <vt:lpstr>Deliberative Discipleship Deliberative Democracy</vt:lpstr>
      <vt:lpstr>Key Issue</vt:lpstr>
      <vt:lpstr>Key Questions</vt:lpstr>
      <vt:lpstr>St.-Martins-in-the-Fields  Ten Point Charter</vt:lpstr>
      <vt:lpstr>Key Questions</vt:lpstr>
      <vt:lpstr>How can we address  public problems?</vt:lpstr>
      <vt:lpstr>Premise</vt:lpstr>
      <vt:lpstr>Where do we find deliberation in the Gospels?</vt:lpstr>
      <vt:lpstr>Parables</vt:lpstr>
      <vt:lpstr>What are the Parables? </vt:lpstr>
      <vt:lpstr>Jesus’ Parables</vt:lpstr>
      <vt:lpstr>Parables</vt:lpstr>
      <vt:lpstr>What are Common Problems?  Today’s Parables</vt:lpstr>
      <vt:lpstr>Parables of the Vineyard Workers</vt:lpstr>
      <vt:lpstr>The Church and America’s Common Good?</vt:lpstr>
      <vt:lpstr>PowerPoint Presentation</vt:lpstr>
      <vt:lpstr>Deliberative Dialogue</vt:lpstr>
      <vt:lpstr>Responsibility Ethics</vt:lpstr>
      <vt:lpstr>The Deliberative Democracy Process</vt:lpstr>
      <vt:lpstr>Three Primary Forms of Politics</vt:lpstr>
      <vt:lpstr>Adversarial Politics</vt:lpstr>
      <vt:lpstr>Expert Politics</vt:lpstr>
      <vt:lpstr>Deliberative Politics</vt:lpstr>
      <vt:lpstr>Three Forms of Communication</vt:lpstr>
      <vt:lpstr>PowerPoint Presentation</vt:lpstr>
      <vt:lpstr>Public Opinion to Public Judgment</vt:lpstr>
      <vt:lpstr>Moving from Public Opinion  to Public Judgment</vt:lpstr>
      <vt:lpstr>Four Key Tasks of  Deliberative Practice</vt:lpstr>
      <vt:lpstr>Decision-Making informed by  Dialogue and Deliberation</vt:lpstr>
      <vt:lpstr>Positives &amp; Negatives of the Deliberative Process</vt:lpstr>
      <vt:lpstr>WHO ARE THE KEY PLAYERS?</vt:lpstr>
      <vt:lpstr>WHAT DO PARTICIPANTS DO  IN A DELIBERATIVE FORUM?</vt:lpstr>
      <vt:lpstr>What to Expect and Not Expect from a Good Forum </vt:lpstr>
      <vt:lpstr>FORUM STRUCTURE  </vt:lpstr>
      <vt:lpstr>Forum Guidelines</vt:lpstr>
      <vt:lpstr>The Personal Stake</vt:lpstr>
      <vt:lpstr>PowerPoint Presentation</vt:lpstr>
      <vt:lpstr>ACTS 15 – The Options</vt:lpstr>
      <vt:lpstr>The Church’s Role in A Divided Society What should the church do to help congregants navigate the current state of political discourse in America? </vt:lpstr>
      <vt:lpstr>PowerPoint Presentation</vt:lpstr>
      <vt:lpstr>Reflection –  Common Values, Common Ground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Deliberative Dialogue: A New Way of Talking Across Differences</dc:title>
  <dc:creator>Gregg Kaufman</dc:creator>
  <cp:lastModifiedBy>Gregg Kaufman</cp:lastModifiedBy>
  <cp:revision>16</cp:revision>
  <dcterms:created xsi:type="dcterms:W3CDTF">2024-02-07T16:28:31Z</dcterms:created>
  <dcterms:modified xsi:type="dcterms:W3CDTF">2024-05-01T19:23:58Z</dcterms:modified>
</cp:coreProperties>
</file>